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24" r:id="rId2"/>
    <p:sldId id="792" r:id="rId3"/>
    <p:sldId id="793" r:id="rId4"/>
    <p:sldId id="784" r:id="rId5"/>
    <p:sldId id="795" r:id="rId6"/>
    <p:sldId id="782" r:id="rId7"/>
    <p:sldId id="785" r:id="rId8"/>
    <p:sldId id="786" r:id="rId9"/>
    <p:sldId id="788" r:id="rId10"/>
    <p:sldId id="789" r:id="rId11"/>
    <p:sldId id="787" r:id="rId12"/>
    <p:sldId id="790" r:id="rId13"/>
    <p:sldId id="7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000000"/>
    <a:srgbClr val="462006"/>
    <a:srgbClr val="8B050F"/>
    <a:srgbClr val="6A0220"/>
    <a:srgbClr val="F4F9F1"/>
    <a:srgbClr val="ECF5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5" autoAdjust="0"/>
    <p:restoredTop sz="86471" autoAdjust="0"/>
  </p:normalViewPr>
  <p:slideViewPr>
    <p:cSldViewPr snapToGrid="0">
      <p:cViewPr varScale="1">
        <p:scale>
          <a:sx n="59" d="100"/>
          <a:sy n="59" d="100"/>
        </p:scale>
        <p:origin x="672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B1BC7-4499-4955-B5A4-C8E2FE930B01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3C694-A0DA-4C30-BC65-B73E951A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C694-A0DA-4C30-BC65-B73E951A9B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5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3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1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9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5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&amp;College-MEMO-LH header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38" y="5569989"/>
            <a:ext cx="8463776" cy="107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0" y="285212"/>
            <a:ext cx="12192000" cy="1059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Genome-Wide Association Study and Genomic Prediction of Oxalate Content in Spinach</a:t>
            </a:r>
            <a:endParaRPr lang="en-US" sz="3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9657" y="1471746"/>
            <a:ext cx="947853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900" b="1" u="sng" dirty="0" smtClean="0">
                <a:solidFill>
                  <a:schemeClr val="accent1">
                    <a:lumMod val="75000"/>
                  </a:schemeClr>
                </a:solidFill>
              </a:rPr>
              <a:t>Haizheng Xiong</a:t>
            </a:r>
            <a:r>
              <a:rPr lang="en-US" sz="3900" b="1" u="sng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, Ainong Shi</a:t>
            </a:r>
            <a:r>
              <a:rPr lang="en-US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and Beiquan Mou</a:t>
            </a:r>
            <a:r>
              <a:rPr lang="en-US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pPr algn="ctr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</a:rPr>
              <a:t>(1)University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of Arkansas, (2)USDA-ARS</a:t>
            </a:r>
          </a:p>
          <a:p>
            <a:pPr algn="ctr"/>
            <a:endParaRPr lang="en-US" sz="2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</a:rPr>
              <a:t>2023 ASHS Conference</a:t>
            </a:r>
            <a:endParaRPr lang="en-US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78" y="4143195"/>
            <a:ext cx="2874123" cy="21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10" y="1618859"/>
            <a:ext cx="10634471" cy="4906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9810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6772" y="514298"/>
            <a:ext cx="1079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Candidate Genes for Low Oxalate Content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9456" y="4072128"/>
            <a:ext cx="558129" cy="256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8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71" y="1101881"/>
            <a:ext cx="6343541" cy="43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688" y="256478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4480" y="5634921"/>
            <a:ext cx="11140067" cy="101566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Genomic </a:t>
            </a:r>
            <a:r>
              <a:rPr lang="en-US" sz="2000" dirty="0"/>
              <a:t>prediction (</a:t>
            </a:r>
            <a:r>
              <a:rPr lang="en-US" sz="2000" dirty="0" err="1"/>
              <a:t>r-value</a:t>
            </a:r>
            <a:r>
              <a:rPr lang="en-US" sz="2000" dirty="0"/>
              <a:t>) of ten different SNP number sets: (1) </a:t>
            </a:r>
            <a:r>
              <a:rPr lang="en-US" sz="2000" dirty="0" smtClean="0"/>
              <a:t>9 </a:t>
            </a:r>
            <a:r>
              <a:rPr lang="en-US" sz="2000" dirty="0"/>
              <a:t>GWAS-derived SNP markers, </a:t>
            </a:r>
            <a:r>
              <a:rPr lang="en-US" sz="2000" dirty="0" smtClean="0"/>
              <a:t>(2) </a:t>
            </a:r>
            <a:r>
              <a:rPr lang="en-US" sz="2000" dirty="0"/>
              <a:t>- </a:t>
            </a:r>
            <a:r>
              <a:rPr lang="en-US" sz="2000" dirty="0" smtClean="0"/>
              <a:t>(</a:t>
            </a:r>
            <a:r>
              <a:rPr lang="en-US" sz="2000" dirty="0"/>
              <a:t>8</a:t>
            </a:r>
            <a:r>
              <a:rPr lang="en-US" sz="2000" dirty="0" smtClean="0"/>
              <a:t>)  9 </a:t>
            </a:r>
            <a:r>
              <a:rPr lang="en-US" sz="2000" dirty="0"/>
              <a:t>to 5</a:t>
            </a:r>
            <a:r>
              <a:rPr lang="en-US" sz="2000" dirty="0" smtClean="0"/>
              <a:t>000 </a:t>
            </a:r>
            <a:r>
              <a:rPr lang="en-US" sz="2000" dirty="0"/>
              <a:t>SNP sets randomly selected </a:t>
            </a:r>
            <a:r>
              <a:rPr lang="en-US" sz="2000" dirty="0" smtClean="0"/>
              <a:t>14,386 SNPs, and 14,386 </a:t>
            </a:r>
            <a:r>
              <a:rPr lang="en-US" sz="2000" dirty="0"/>
              <a:t>SNPs in cross-prediction for </a:t>
            </a:r>
            <a:r>
              <a:rPr lang="en-US" sz="2000" dirty="0" smtClean="0"/>
              <a:t>oxalate content in 288  </a:t>
            </a:r>
            <a:r>
              <a:rPr lang="en-US" sz="2000" dirty="0"/>
              <a:t>spinach accessions estimated by seven models: BA, BB, BL, BRR, </a:t>
            </a:r>
            <a:r>
              <a:rPr lang="en-US" sz="2000" dirty="0" err="1"/>
              <a:t>cBLUP</a:t>
            </a:r>
            <a:r>
              <a:rPr lang="en-US" sz="2000" dirty="0"/>
              <a:t>, </a:t>
            </a:r>
            <a:r>
              <a:rPr lang="en-US" sz="2000" dirty="0" err="1"/>
              <a:t>gBLUP</a:t>
            </a:r>
            <a:r>
              <a:rPr lang="en-US" sz="2000" dirty="0"/>
              <a:t>, and </a:t>
            </a:r>
            <a:r>
              <a:rPr lang="en-US" sz="2000" dirty="0" err="1" smtClean="0"/>
              <a:t>rrBLUP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82720" y="44209"/>
            <a:ext cx="724358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dirty="0" smtClean="0">
                <a:latin typeface="Arial Black" panose="020B0A04020102020204" pitchFamily="34" charset="0"/>
              </a:rPr>
              <a:t>Genomic Prediction</a:t>
            </a:r>
            <a:endParaRPr lang="en-US" sz="51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480" y="1237539"/>
            <a:ext cx="4886787" cy="3785652"/>
          </a:xfrm>
          <a:prstGeom prst="rect">
            <a:avLst/>
          </a:prstGeom>
          <a:noFill/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 err="1" smtClean="0">
                <a:solidFill>
                  <a:srgbClr val="0070C0"/>
                </a:solidFill>
              </a:rPr>
              <a:t>cBLUP</a:t>
            </a:r>
            <a:r>
              <a:rPr lang="en-US" sz="2500" b="1" dirty="0" smtClean="0">
                <a:solidFill>
                  <a:srgbClr val="0070C0"/>
                </a:solidFill>
              </a:rPr>
              <a:t> showed highest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70C0"/>
                </a:solidFill>
              </a:rPr>
              <a:t>The set of 9 GWAS-derived SNP markers was high r values across all 7 models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b="1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70C0"/>
                </a:solidFill>
              </a:rPr>
              <a:t>r = 0.39 </a:t>
            </a:r>
            <a:r>
              <a:rPr lang="en-US" sz="2500" b="1" dirty="0" smtClean="0">
                <a:solidFill>
                  <a:srgbClr val="0070C0"/>
                </a:solidFill>
              </a:rPr>
              <a:t>( 9 </a:t>
            </a:r>
            <a:r>
              <a:rPr lang="en-US" sz="2500" b="1" dirty="0">
                <a:solidFill>
                  <a:srgbClr val="0070C0"/>
                </a:solidFill>
              </a:rPr>
              <a:t>GWAS-derived </a:t>
            </a:r>
            <a:r>
              <a:rPr lang="en-US" sz="2500" b="1" dirty="0" smtClean="0">
                <a:solidFill>
                  <a:srgbClr val="0070C0"/>
                </a:solidFill>
              </a:rPr>
              <a:t>SNP markers)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rgbClr val="0070C0"/>
                </a:solidFill>
              </a:rPr>
              <a:t>r = 0.51 (14386 SNPs) in </a:t>
            </a:r>
            <a:r>
              <a:rPr lang="en-US" sz="2500" b="1" dirty="0" err="1" smtClean="0">
                <a:solidFill>
                  <a:srgbClr val="0070C0"/>
                </a:solidFill>
              </a:rPr>
              <a:t>cBLUP</a:t>
            </a:r>
            <a:endParaRPr lang="en-US" sz="25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0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744" y="323385"/>
            <a:ext cx="393325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SUMMARY</a:t>
            </a:r>
            <a:endParaRPr lang="en-US" sz="51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5744" y="1658700"/>
            <a:ext cx="9954324" cy="4351832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4-SNP on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and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5-SNP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were associated with oxalate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 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SOVchr5_114139879 on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best SNP marker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prediction accuracy (PA) (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averaged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r-value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was 0.39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using the 9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GWAS-derived significant SNP markers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0.51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using the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14386-SNPs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 set in the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cBLUP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SNP markers and the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genomic prediction (GP)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useful information for breeders to select low-oxalate content in spinach breeding programs by marker-assisted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selection (MAS) and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genomic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selection (GS).</a:t>
            </a:r>
            <a:endParaRPr lang="en-US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10" y="323385"/>
            <a:ext cx="1618358" cy="12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2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4097" y="1697877"/>
            <a:ext cx="9262947" cy="3200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a typeface="DengXian"/>
              </a:rPr>
              <a:t>T</a:t>
            </a:r>
            <a:r>
              <a:rPr lang="en-US" sz="3200" b="1" dirty="0" smtClean="0">
                <a:ea typeface="DengXian"/>
              </a:rPr>
              <a:t>o </a:t>
            </a:r>
            <a:r>
              <a:rPr lang="en-US" sz="3200" b="1" dirty="0">
                <a:ea typeface="DengXian"/>
              </a:rPr>
              <a:t>identify single nucleotide </a:t>
            </a:r>
            <a:r>
              <a:rPr lang="en-US" sz="3200" b="1" dirty="0" smtClean="0">
                <a:ea typeface="DengXian"/>
              </a:rPr>
              <a:t>polymorphism </a:t>
            </a:r>
            <a:r>
              <a:rPr lang="en-US" sz="3200" b="1" dirty="0">
                <a:ea typeface="DengXian"/>
              </a:rPr>
              <a:t>markers associated with oxalate content through genome-wide association </a:t>
            </a:r>
            <a:r>
              <a:rPr lang="en-US" sz="3200" b="1" dirty="0" smtClean="0">
                <a:ea typeface="DengXian"/>
              </a:rPr>
              <a:t>study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ea typeface="DengXian"/>
              </a:rPr>
              <a:t>To </a:t>
            </a:r>
            <a:r>
              <a:rPr lang="en-US" sz="3200" b="1" dirty="0">
                <a:ea typeface="DengXian"/>
              </a:rPr>
              <a:t>estimate the prediction </a:t>
            </a:r>
            <a:r>
              <a:rPr lang="en-US" sz="3200" b="1" dirty="0" smtClean="0">
                <a:ea typeface="DengXian"/>
              </a:rPr>
              <a:t>accuracy </a:t>
            </a:r>
            <a:r>
              <a:rPr lang="en-US" sz="3200" b="1" dirty="0">
                <a:ea typeface="DengXian"/>
              </a:rPr>
              <a:t>of genomic </a:t>
            </a:r>
            <a:r>
              <a:rPr lang="en-US" sz="3200" b="1" dirty="0" smtClean="0">
                <a:ea typeface="DengXian"/>
              </a:rPr>
              <a:t>prediction </a:t>
            </a:r>
            <a:r>
              <a:rPr lang="en-US" sz="3200" b="1" dirty="0">
                <a:ea typeface="DengXian"/>
              </a:rPr>
              <a:t>for selecting spinach lines with low-oxalate </a:t>
            </a:r>
            <a:r>
              <a:rPr lang="en-US" sz="3200" b="1" dirty="0" smtClean="0">
                <a:ea typeface="DengXian"/>
              </a:rPr>
              <a:t>content</a:t>
            </a:r>
            <a:endParaRPr lang="en-US" sz="32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633" y="430631"/>
            <a:ext cx="5820937" cy="1146356"/>
          </a:xfrm>
        </p:spPr>
        <p:txBody>
          <a:bodyPr>
            <a:normAutofit/>
          </a:bodyPr>
          <a:lstStyle/>
          <a:p>
            <a:pPr algn="ctr"/>
            <a:r>
              <a:rPr lang="en-GB" sz="5100" dirty="0">
                <a:solidFill>
                  <a:srgbClr val="002060"/>
                </a:solidFill>
                <a:latin typeface="Arial Black" panose="020B0A04020102020204" pitchFamily="34" charset="0"/>
              </a:rPr>
              <a:t>Objective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20" y="5140533"/>
            <a:ext cx="1674880" cy="125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530" y="5140533"/>
            <a:ext cx="1618358" cy="12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9951" y="1463483"/>
            <a:ext cx="9269825" cy="48628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Plant materials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800" dirty="0" smtClean="0"/>
              <a:t>310 </a:t>
            </a:r>
            <a:r>
              <a:rPr lang="en-US" sz="2800" dirty="0"/>
              <a:t>spinach </a:t>
            </a:r>
            <a:r>
              <a:rPr lang="en-US" sz="2800" dirty="0" smtClean="0"/>
              <a:t>genotypes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Experiment design</a:t>
            </a:r>
            <a:r>
              <a:rPr lang="en-US" sz="2800" dirty="0" smtClean="0"/>
              <a:t>: RCBD; 2-rep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Experiment</a:t>
            </a:r>
            <a:r>
              <a:rPr lang="en-US" sz="2800" dirty="0" smtClean="0"/>
              <a:t>: Eight seeds </a:t>
            </a:r>
            <a:r>
              <a:rPr lang="en-US" sz="2800" dirty="0"/>
              <a:t>from each genotype were planted in a plastic </a:t>
            </a:r>
            <a:r>
              <a:rPr lang="en-US" sz="2800" dirty="0" smtClean="0"/>
              <a:t>pot (</a:t>
            </a:r>
            <a:r>
              <a:rPr lang="en-US" sz="2800" dirty="0"/>
              <a:t>10 </a:t>
            </a:r>
            <a:r>
              <a:rPr lang="en-US" sz="2800" dirty="0" smtClean="0"/>
              <a:t>x </a:t>
            </a:r>
            <a:r>
              <a:rPr lang="en-US" sz="2800" dirty="0"/>
              <a:t>10 </a:t>
            </a:r>
            <a:r>
              <a:rPr lang="en-US" sz="2800" dirty="0" smtClean="0"/>
              <a:t>x </a:t>
            </a:r>
            <a:r>
              <a:rPr lang="en-US" sz="2800" dirty="0"/>
              <a:t>10 cm) filled with field soil in the greenhouse</a:t>
            </a:r>
            <a:r>
              <a:rPr lang="en-US" sz="2800" dirty="0" smtClean="0"/>
              <a:t>. Five </a:t>
            </a:r>
            <a:r>
              <a:rPr lang="en-US" sz="2800" dirty="0"/>
              <a:t>weeks </a:t>
            </a:r>
            <a:r>
              <a:rPr lang="en-US" sz="2800" dirty="0" smtClean="0"/>
              <a:t>after planting</a:t>
            </a:r>
            <a:r>
              <a:rPr lang="en-US" sz="2800" dirty="0"/>
              <a:t>, all leaves in a pot were harvested </a:t>
            </a:r>
            <a:r>
              <a:rPr lang="en-US" sz="2800" dirty="0" smtClean="0"/>
              <a:t>without petioles </a:t>
            </a:r>
            <a:r>
              <a:rPr lang="en-US" sz="2800" dirty="0"/>
              <a:t>in the morning and fresh weight of the </a:t>
            </a:r>
            <a:r>
              <a:rPr lang="en-US" sz="2800" dirty="0" smtClean="0"/>
              <a:t>leaves was </a:t>
            </a:r>
            <a:r>
              <a:rPr lang="en-US" sz="2800" dirty="0"/>
              <a:t>determined</a:t>
            </a:r>
            <a:r>
              <a:rPr lang="en-US" sz="2800" dirty="0" smtClean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Measurement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800" dirty="0" smtClean="0"/>
              <a:t>The </a:t>
            </a:r>
            <a:r>
              <a:rPr lang="en-US" sz="2800" dirty="0"/>
              <a:t>oxalate concentration </a:t>
            </a:r>
            <a:r>
              <a:rPr lang="en-US" sz="2800" dirty="0" smtClean="0"/>
              <a:t>was determined </a:t>
            </a:r>
            <a:r>
              <a:rPr lang="en-US" sz="2800" dirty="0"/>
              <a:t>using an oxalate kit (Procedure No. 591; Trinity Biotech, St. Louis) (</a:t>
            </a:r>
            <a:r>
              <a:rPr lang="en-US" sz="2800" dirty="0" err="1"/>
              <a:t>Palaniswamy</a:t>
            </a:r>
            <a:r>
              <a:rPr lang="en-US" sz="2800" dirty="0"/>
              <a:t> et al., 2004).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9951" y="434899"/>
            <a:ext cx="639579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Materials and Methods</a:t>
            </a:r>
            <a:endParaRPr lang="en-US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59" y="434899"/>
            <a:ext cx="2141034" cy="16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3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31" y="1811180"/>
            <a:ext cx="4638701" cy="38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29679" y="5832416"/>
            <a:ext cx="4216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SNP Distribution on Six Chromosomes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542" y="1708211"/>
            <a:ext cx="5311697" cy="4524315"/>
          </a:xfrm>
          <a:prstGeom prst="rect">
            <a:avLst/>
          </a:prstGeom>
          <a:solidFill>
            <a:srgbClr val="F3F3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Sequencing:  </a:t>
            </a:r>
            <a:r>
              <a:rPr lang="en-US" sz="2300" b="1" dirty="0">
                <a:solidFill>
                  <a:srgbClr val="46200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using whole genome resequencing (WGR) by Illumina </a:t>
            </a:r>
            <a:r>
              <a:rPr lang="en-US" sz="2300" b="1" dirty="0" err="1">
                <a:solidFill>
                  <a:srgbClr val="46200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HiSeq</a:t>
            </a:r>
            <a:r>
              <a:rPr lang="en-US" sz="2300" b="1" dirty="0">
                <a:solidFill>
                  <a:srgbClr val="46200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platform at BGI.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SNP discovery: </a:t>
            </a:r>
            <a:r>
              <a:rPr lang="en-US" sz="2300" b="1" dirty="0">
                <a:solidFill>
                  <a:srgbClr val="462006"/>
                </a:solidFill>
              </a:rPr>
              <a:t>10Gb from WGR were obtained in each spinach line;  &gt;10 million SNPs have been found through WGR in spinach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SNP set:</a:t>
            </a:r>
            <a:r>
              <a:rPr lang="en-US" sz="23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b="1" dirty="0" smtClean="0">
                <a:solidFill>
                  <a:srgbClr val="462006"/>
                </a:solidFill>
              </a:rPr>
              <a:t>14,286 SNPs distributed on 6 chromosomes were used to perform GWAS after filtered and keeping </a:t>
            </a:r>
            <a:r>
              <a:rPr lang="en-US" sz="2300" b="1" dirty="0">
                <a:solidFill>
                  <a:srgbClr val="462006"/>
                </a:solidFill>
              </a:rPr>
              <a:t>MAF&gt;5</a:t>
            </a:r>
            <a:r>
              <a:rPr lang="en-US" sz="2300" b="1" dirty="0" smtClean="0">
                <a:solidFill>
                  <a:srgbClr val="462006"/>
                </a:solidFill>
              </a:rPr>
              <a:t>%, Missing </a:t>
            </a:r>
            <a:r>
              <a:rPr lang="en-US" sz="2300" b="1" dirty="0">
                <a:solidFill>
                  <a:srgbClr val="462006"/>
                </a:solidFill>
              </a:rPr>
              <a:t>&lt; 8</a:t>
            </a:r>
            <a:r>
              <a:rPr lang="en-US" sz="2300" b="1" dirty="0" smtClean="0">
                <a:solidFill>
                  <a:srgbClr val="462006"/>
                </a:solidFill>
              </a:rPr>
              <a:t>%, and Het </a:t>
            </a:r>
            <a:r>
              <a:rPr lang="en-US" sz="2300" b="1" dirty="0">
                <a:solidFill>
                  <a:srgbClr val="462006"/>
                </a:solidFill>
              </a:rPr>
              <a:t>&lt; 15</a:t>
            </a:r>
            <a:r>
              <a:rPr lang="en-US" sz="2300" b="1" dirty="0" smtClean="0">
                <a:solidFill>
                  <a:srgbClr val="462006"/>
                </a:solidFill>
              </a:rPr>
              <a:t>%</a:t>
            </a:r>
            <a:endParaRPr lang="en-US" sz="2300" b="1" dirty="0">
              <a:solidFill>
                <a:srgbClr val="46200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166" y="211875"/>
            <a:ext cx="2122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Materials and Methods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752" y="381152"/>
            <a:ext cx="425308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dirty="0" smtClean="0">
                <a:latin typeface="Arial Black" panose="020B0A04020102020204" pitchFamily="34" charset="0"/>
              </a:rPr>
              <a:t>Genotyping</a:t>
            </a:r>
            <a:endParaRPr lang="en-US" sz="5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1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814" y="1877440"/>
            <a:ext cx="1067915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GWAS: </a:t>
            </a:r>
          </a:p>
          <a:p>
            <a:pPr marL="274320"/>
            <a:r>
              <a:rPr lang="en-US" sz="2400" dirty="0" smtClean="0">
                <a:solidFill>
                  <a:srgbClr val="0D0D0D"/>
                </a:solidFill>
              </a:rPr>
              <a:t>GLM and MLM in TASSEL </a:t>
            </a:r>
            <a:r>
              <a:rPr lang="en-US" sz="2400" dirty="0">
                <a:solidFill>
                  <a:srgbClr val="0D0D0D"/>
                </a:solidFill>
              </a:rPr>
              <a:t>5 (Bradbury et al., </a:t>
            </a:r>
            <a:r>
              <a:rPr lang="en-US" sz="2400" dirty="0" smtClean="0">
                <a:solidFill>
                  <a:srgbClr val="0D0D0D"/>
                </a:solidFill>
              </a:rPr>
              <a:t>2007)</a:t>
            </a:r>
          </a:p>
          <a:p>
            <a:pPr marL="274320"/>
            <a:r>
              <a:rPr lang="en-US" sz="2400" dirty="0" smtClean="0"/>
              <a:t>BLINK, </a:t>
            </a:r>
            <a:r>
              <a:rPr lang="en-US" sz="2400" dirty="0" err="1" smtClean="0"/>
              <a:t>FarmCPU</a:t>
            </a:r>
            <a:r>
              <a:rPr lang="en-US" sz="2400" dirty="0" smtClean="0"/>
              <a:t>, GLM, MLM, and MLMM in </a:t>
            </a:r>
            <a:r>
              <a:rPr lang="en-US" sz="2400" dirty="0" smtClean="0">
                <a:solidFill>
                  <a:srgbClr val="0D0D0D"/>
                </a:solidFill>
              </a:rPr>
              <a:t>GAPIT </a:t>
            </a:r>
            <a:r>
              <a:rPr lang="en-US" sz="2400" dirty="0">
                <a:solidFill>
                  <a:srgbClr val="0D0D0D"/>
                </a:solidFill>
              </a:rPr>
              <a:t>3 </a:t>
            </a:r>
            <a:r>
              <a:rPr lang="en-US" sz="2400" dirty="0" smtClean="0">
                <a:solidFill>
                  <a:srgbClr val="0D0D0D"/>
                </a:solidFill>
              </a:rPr>
              <a:t>(Huang &amp; Zheng 2018)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GP: </a:t>
            </a:r>
            <a:endParaRPr lang="en-US" sz="2400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/>
            <a:r>
              <a:rPr lang="en-US" sz="2400" dirty="0" err="1" smtClean="0">
                <a:solidFill>
                  <a:srgbClr val="0D0D0D"/>
                </a:solidFill>
              </a:rPr>
              <a:t>rr</a:t>
            </a:r>
            <a:r>
              <a:rPr lang="en-US" sz="2400" dirty="0" smtClean="0">
                <a:solidFill>
                  <a:srgbClr val="0D0D0D"/>
                </a:solidFill>
              </a:rPr>
              <a:t>-BLUP </a:t>
            </a:r>
            <a:r>
              <a:rPr lang="en-US" sz="2400" dirty="0" smtClean="0"/>
              <a:t>(</a:t>
            </a:r>
            <a:r>
              <a:rPr lang="en-US" sz="2400" dirty="0" err="1"/>
              <a:t>Endelman</a:t>
            </a:r>
            <a:r>
              <a:rPr lang="en-US" sz="2400" dirty="0"/>
              <a:t> 2011)</a:t>
            </a:r>
            <a:endParaRPr lang="en-US" sz="2400" dirty="0" smtClean="0">
              <a:solidFill>
                <a:srgbClr val="0D0D0D"/>
              </a:solidFill>
            </a:endParaRPr>
          </a:p>
          <a:p>
            <a:pPr marL="274320"/>
            <a:r>
              <a:rPr lang="en-US" sz="2400" dirty="0" err="1" smtClean="0">
                <a:solidFill>
                  <a:srgbClr val="0D0D0D"/>
                </a:solidFill>
              </a:rPr>
              <a:t>gBLUP</a:t>
            </a:r>
            <a:r>
              <a:rPr lang="en-US" sz="2400" dirty="0" smtClean="0">
                <a:solidFill>
                  <a:srgbClr val="0D0D0D"/>
                </a:solidFill>
              </a:rPr>
              <a:t> and </a:t>
            </a:r>
            <a:r>
              <a:rPr lang="en-US" sz="2400" dirty="0" err="1" smtClean="0">
                <a:solidFill>
                  <a:srgbClr val="0D0D0D"/>
                </a:solidFill>
              </a:rPr>
              <a:t>cBLUP</a:t>
            </a:r>
            <a:r>
              <a:rPr lang="en-US" sz="2400" dirty="0" smtClean="0">
                <a:solidFill>
                  <a:srgbClr val="0D0D0D"/>
                </a:solidFill>
              </a:rPr>
              <a:t> in GAPIT 3 (</a:t>
            </a:r>
            <a:r>
              <a:rPr lang="en-US" sz="2400" dirty="0">
                <a:solidFill>
                  <a:srgbClr val="0D0D0D"/>
                </a:solidFill>
              </a:rPr>
              <a:t>Wang and Zhang, 2021) </a:t>
            </a:r>
            <a:endParaRPr lang="en-US" sz="2400" dirty="0" smtClean="0">
              <a:solidFill>
                <a:srgbClr val="0D0D0D"/>
              </a:solidFill>
            </a:endParaRPr>
          </a:p>
          <a:p>
            <a:pPr marL="274320"/>
            <a:r>
              <a:rPr lang="en-US" sz="2400" dirty="0" smtClean="0">
                <a:solidFill>
                  <a:srgbClr val="0D0D0D"/>
                </a:solidFill>
              </a:rPr>
              <a:t>Bayes </a:t>
            </a:r>
            <a:r>
              <a:rPr lang="en-US" sz="2400" dirty="0">
                <a:solidFill>
                  <a:srgbClr val="0D0D0D"/>
                </a:solidFill>
              </a:rPr>
              <a:t>A (BA), Bayes B (BB), Bayes LASSO (BL), and </a:t>
            </a:r>
            <a:r>
              <a:rPr lang="en-US" sz="2400" dirty="0" smtClean="0">
                <a:solidFill>
                  <a:srgbClr val="0D0D0D"/>
                </a:solidFill>
              </a:rPr>
              <a:t>Bayes </a:t>
            </a:r>
            <a:r>
              <a:rPr lang="en-US" sz="2400" dirty="0">
                <a:solidFill>
                  <a:srgbClr val="0D0D0D"/>
                </a:solidFill>
              </a:rPr>
              <a:t>ridge regression (BRR) </a:t>
            </a:r>
            <a:r>
              <a:rPr lang="en-US" sz="2400" dirty="0" smtClean="0">
                <a:solidFill>
                  <a:srgbClr val="0D0D0D"/>
                </a:solidFill>
              </a:rPr>
              <a:t>	implemented </a:t>
            </a:r>
            <a:r>
              <a:rPr lang="en-US" sz="2400" dirty="0">
                <a:solidFill>
                  <a:srgbClr val="0D0D0D"/>
                </a:solidFill>
              </a:rPr>
              <a:t>in BGLR package (</a:t>
            </a:r>
            <a:r>
              <a:rPr lang="en-US" sz="2400" dirty="0" err="1">
                <a:solidFill>
                  <a:srgbClr val="0D0D0D"/>
                </a:solidFill>
              </a:rPr>
              <a:t>Legarra</a:t>
            </a:r>
            <a:r>
              <a:rPr lang="en-US" sz="2400" dirty="0">
                <a:solidFill>
                  <a:srgbClr val="0D0D0D"/>
                </a:solidFill>
              </a:rPr>
              <a:t> et al., </a:t>
            </a:r>
            <a:r>
              <a:rPr lang="en-US" sz="2400" dirty="0" smtClean="0">
                <a:solidFill>
                  <a:srgbClr val="0D0D0D"/>
                </a:solidFill>
              </a:rPr>
              <a:t>2011</a:t>
            </a:r>
            <a:r>
              <a:rPr lang="en-US" sz="2400" dirty="0">
                <a:solidFill>
                  <a:srgbClr val="0D0D0D"/>
                </a:solidFill>
              </a:rPr>
              <a:t>; </a:t>
            </a:r>
            <a:r>
              <a:rPr lang="en-US" sz="2400" dirty="0" err="1">
                <a:solidFill>
                  <a:srgbClr val="0D0D0D"/>
                </a:solidFill>
              </a:rPr>
              <a:t>Barili</a:t>
            </a:r>
            <a:r>
              <a:rPr lang="en-US" sz="2400" dirty="0">
                <a:solidFill>
                  <a:srgbClr val="0D0D0D"/>
                </a:solidFill>
              </a:rPr>
              <a:t> et al., 2018). </a:t>
            </a:r>
            <a:endParaRPr lang="en-US" sz="2400" dirty="0" smtClean="0">
              <a:solidFill>
                <a:srgbClr val="0D0D0D"/>
              </a:solidFill>
            </a:endParaRPr>
          </a:p>
          <a:p>
            <a:pPr marL="274320"/>
            <a:r>
              <a:rPr lang="en-US" sz="2400" dirty="0" smtClean="0">
                <a:solidFill>
                  <a:srgbClr val="0D0D0D"/>
                </a:solidFill>
              </a:rPr>
              <a:t>5-fold </a:t>
            </a:r>
            <a:r>
              <a:rPr lang="en-US" sz="2400" dirty="0">
                <a:solidFill>
                  <a:srgbClr val="0D0D0D"/>
                </a:solidFill>
              </a:rPr>
              <a:t>cross-validation sets </a:t>
            </a:r>
            <a:r>
              <a:rPr lang="en-US" sz="2400" dirty="0" smtClean="0">
                <a:solidFill>
                  <a:srgbClr val="0D0D0D"/>
                </a:solidFill>
              </a:rPr>
              <a:t>(</a:t>
            </a:r>
            <a:r>
              <a:rPr lang="en-US" sz="2400" dirty="0" smtClean="0"/>
              <a:t>training: testing = 4:1) </a:t>
            </a:r>
            <a:r>
              <a:rPr lang="en-US" sz="2400" dirty="0" smtClean="0">
                <a:solidFill>
                  <a:srgbClr val="0D0D0D"/>
                </a:solidFill>
              </a:rPr>
              <a:t>were used </a:t>
            </a:r>
            <a:r>
              <a:rPr lang="en-US" sz="2400" dirty="0">
                <a:solidFill>
                  <a:srgbClr val="0D0D0D"/>
                </a:solidFill>
              </a:rPr>
              <a:t>to estimate </a:t>
            </a:r>
            <a:r>
              <a:rPr lang="en-US" sz="2400" dirty="0" smtClean="0">
                <a:solidFill>
                  <a:srgbClr val="0D0D0D"/>
                </a:solidFill>
              </a:rPr>
              <a:t>	prediction </a:t>
            </a:r>
            <a:r>
              <a:rPr lang="en-US" sz="2400" dirty="0">
                <a:solidFill>
                  <a:srgbClr val="0D0D0D"/>
                </a:solidFill>
              </a:rPr>
              <a:t>accuracy, with </a:t>
            </a:r>
            <a:r>
              <a:rPr lang="en-US" sz="2400" dirty="0" err="1" smtClean="0">
                <a:solidFill>
                  <a:srgbClr val="0D0D0D"/>
                </a:solidFill>
              </a:rPr>
              <a:t>r-value</a:t>
            </a:r>
            <a:r>
              <a:rPr lang="en-US" sz="2400" dirty="0" smtClean="0">
                <a:solidFill>
                  <a:srgbClr val="0D0D0D"/>
                </a:solidFill>
              </a:rPr>
              <a:t> </a:t>
            </a:r>
            <a:r>
              <a:rPr lang="en-US" sz="2400" dirty="0">
                <a:solidFill>
                  <a:srgbClr val="0D0D0D"/>
                </a:solidFill>
              </a:rPr>
              <a:t>calculated over 100 </a:t>
            </a:r>
            <a:r>
              <a:rPr lang="en-US" sz="2400" dirty="0" smtClean="0">
                <a:solidFill>
                  <a:srgbClr val="0D0D0D"/>
                </a:solidFill>
              </a:rPr>
              <a:t>runs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1875"/>
            <a:ext cx="1949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Materials &amp; Methods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093" y="381152"/>
            <a:ext cx="8486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Genome-wide Association Study 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and Genomic Prediction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566" y="1272158"/>
            <a:ext cx="1618358" cy="12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9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2" y="1685205"/>
            <a:ext cx="5471255" cy="376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809" y="1267182"/>
            <a:ext cx="4200678" cy="42879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0263" y="241768"/>
            <a:ext cx="353218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RESULTS</a:t>
            </a:r>
            <a:endParaRPr lang="en-US" sz="51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1105" y="5703429"/>
            <a:ext cx="5208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Distribution of oxalate fresh weight in 286 spinach accessions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33952" y="5702793"/>
            <a:ext cx="4096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Phylogenetic tree among 18 spinach accessions with low oxalate content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666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478" y="179762"/>
            <a:ext cx="777585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0116" y="2795145"/>
            <a:ext cx="4655889" cy="320857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 smtClean="0"/>
              <a:t>Population </a:t>
            </a:r>
            <a:r>
              <a:rPr lang="en-US" sz="2000" dirty="0"/>
              <a:t>genetic diversity analysis in the association panel consisted of 286 USDA spinach germplasm accessions.  </a:t>
            </a:r>
            <a:endParaRPr lang="en-US" sz="2000" dirty="0" smtClean="0"/>
          </a:p>
          <a:p>
            <a:pPr>
              <a:lnSpc>
                <a:spcPts val="2700"/>
              </a:lnSpc>
            </a:pP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</a:rPr>
              <a:t>(A) </a:t>
            </a:r>
            <a:r>
              <a:rPr lang="en-US" sz="2000" dirty="0" smtClean="0"/>
              <a:t>3D </a:t>
            </a:r>
            <a:r>
              <a:rPr lang="en-US" sz="2000" dirty="0"/>
              <a:t>graphical plot of the principal component analysis (PCA), </a:t>
            </a:r>
            <a:endParaRPr lang="en-US" sz="2000" dirty="0" smtClean="0"/>
          </a:p>
          <a:p>
            <a:pPr>
              <a:lnSpc>
                <a:spcPts val="2700"/>
              </a:lnSpc>
            </a:pP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</a:rPr>
              <a:t>(B &amp; D) </a:t>
            </a:r>
            <a:r>
              <a:rPr lang="en-US" sz="2000" dirty="0" smtClean="0"/>
              <a:t>Phylogenetic </a:t>
            </a:r>
            <a:r>
              <a:rPr lang="en-US" sz="2000" dirty="0"/>
              <a:t>trees (B </a:t>
            </a:r>
            <a:r>
              <a:rPr lang="en-US" sz="2000" dirty="0" smtClean="0"/>
              <a:t>– unrooted and D - fan) </a:t>
            </a:r>
            <a:r>
              <a:rPr lang="en-US" sz="2000" dirty="0"/>
              <a:t>drawn by </a:t>
            </a:r>
            <a:r>
              <a:rPr lang="en-US" sz="2000" dirty="0" smtClean="0"/>
              <a:t>neighbor-joining </a:t>
            </a:r>
            <a:r>
              <a:rPr lang="en-US" sz="2000" dirty="0"/>
              <a:t>(NJ) method in </a:t>
            </a:r>
            <a:r>
              <a:rPr lang="en-US" sz="2000" dirty="0" smtClean="0"/>
              <a:t>three </a:t>
            </a:r>
            <a:r>
              <a:rPr lang="en-US" sz="2000" dirty="0"/>
              <a:t>sub-population, and </a:t>
            </a:r>
            <a:endParaRPr lang="en-US" sz="2000" dirty="0" smtClean="0"/>
          </a:p>
          <a:p>
            <a:pPr>
              <a:lnSpc>
                <a:spcPts val="27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C) </a:t>
            </a:r>
            <a:r>
              <a:rPr lang="en-US" sz="2000" dirty="0" err="1"/>
              <a:t>PCA.eigenValue</a:t>
            </a:r>
            <a:r>
              <a:rPr lang="en-US" sz="2000" dirty="0"/>
              <a:t> plot drawn by GAPIT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270" y="1815099"/>
            <a:ext cx="4790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Three subpopulations divided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314" y="1649633"/>
            <a:ext cx="6076950" cy="5010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9335" y="508272"/>
            <a:ext cx="1101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Genetic Diversity and Population Structure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2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73" y="1522287"/>
            <a:ext cx="10393352" cy="5151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688" y="256478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7231" y="192828"/>
            <a:ext cx="803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GWAS for Low Oxalate Content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03726" y="5129561"/>
            <a:ext cx="2344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major QTL at </a:t>
            </a:r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n-US" sz="20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16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044" y="162387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1393" y="625810"/>
            <a:ext cx="1055314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 smtClean="0">
                <a:latin typeface="Arial Black" panose="020B0A04020102020204" pitchFamily="34" charset="0"/>
              </a:rPr>
              <a:t>SNP Markers for Low Oxalate Content</a:t>
            </a:r>
            <a:endParaRPr lang="en-US" sz="3900" dirty="0">
              <a:latin typeface="Arial Black" panose="020B0A040201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-94564" y="4949952"/>
            <a:ext cx="585216" cy="231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2" y="1657902"/>
            <a:ext cx="11274628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2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8025</TotalTime>
  <Words>688</Words>
  <Application>Microsoft Office PowerPoint</Application>
  <PresentationFormat>Widescreen</PresentationFormat>
  <Paragraphs>63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DengXian</vt:lpstr>
      <vt:lpstr>Office Theme</vt:lpstr>
      <vt:lpstr>PowerPoint Presentation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Ainong Shi</dc:creator>
  <cp:lastModifiedBy>Ainong Shi</cp:lastModifiedBy>
  <cp:revision>514</cp:revision>
  <dcterms:created xsi:type="dcterms:W3CDTF">2015-03-24T17:15:37Z</dcterms:created>
  <dcterms:modified xsi:type="dcterms:W3CDTF">2023-07-11T03:12:04Z</dcterms:modified>
</cp:coreProperties>
</file>