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724" r:id="rId2"/>
    <p:sldId id="792" r:id="rId3"/>
    <p:sldId id="793" r:id="rId4"/>
    <p:sldId id="784" r:id="rId5"/>
    <p:sldId id="795" r:id="rId6"/>
    <p:sldId id="782" r:id="rId7"/>
    <p:sldId id="785" r:id="rId8"/>
    <p:sldId id="786" r:id="rId9"/>
    <p:sldId id="788" r:id="rId10"/>
    <p:sldId id="796" r:id="rId11"/>
    <p:sldId id="789" r:id="rId12"/>
    <p:sldId id="787" r:id="rId13"/>
    <p:sldId id="797" r:id="rId14"/>
    <p:sldId id="790" r:id="rId15"/>
    <p:sldId id="7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000000"/>
    <a:srgbClr val="462006"/>
    <a:srgbClr val="8B050F"/>
    <a:srgbClr val="6A0220"/>
    <a:srgbClr val="F4F9F1"/>
    <a:srgbClr val="ECF5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6471" autoAdjust="0"/>
  </p:normalViewPr>
  <p:slideViewPr>
    <p:cSldViewPr snapToGrid="0">
      <p:cViewPr varScale="1">
        <p:scale>
          <a:sx n="59" d="100"/>
          <a:sy n="59" d="100"/>
        </p:scale>
        <p:origin x="992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B1BC7-4499-4955-B5A4-C8E2FE930B01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3C694-A0DA-4C30-BC65-B73E951A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7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C694-A0DA-4C30-BC65-B73E951A9B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C694-A0DA-4C30-BC65-B73E951A9B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89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C694-A0DA-4C30-BC65-B73E951A9B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C694-A0DA-4C30-BC65-B73E951A9B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7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5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5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3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1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4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9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DCCE-5F9E-47F4-BB5F-6ACBD1F9558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5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v&amp;College-MEMO-LH header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79" y="5519691"/>
            <a:ext cx="8910083" cy="107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0" y="285212"/>
            <a:ext cx="12192000" cy="1059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Genome-Wide Association Study and Genomic Prediction of </a:t>
            </a:r>
            <a:r>
              <a:rPr lang="en-US" sz="36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Leafminer</a:t>
            </a: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Tolerance in </a:t>
            </a:r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Spinach</a:t>
            </a:r>
            <a:endParaRPr lang="en-US" sz="36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9657" y="1364024"/>
            <a:ext cx="947853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Ibtisam </a:t>
            </a:r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Alatawi</a:t>
            </a:r>
            <a:r>
              <a:rPr lang="en-US" sz="3200" b="1" u="sng" baseline="30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Haizheng Xiong</a:t>
            </a:r>
            <a:r>
              <a:rPr lang="en-US" sz="3200" b="1" u="sng" baseline="30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Gehendra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Bhattarai</a:t>
            </a:r>
            <a:r>
              <a:rPr lang="en-US" sz="2800" b="1" baseline="30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Beiquan Mou</a:t>
            </a:r>
            <a:r>
              <a:rPr lang="en-US" sz="2800" b="1" baseline="30000" dirty="0" smtClean="0">
                <a:solidFill>
                  <a:schemeClr val="accent5">
                    <a:lumMod val="75000"/>
                  </a:schemeClr>
                </a:solidFill>
              </a:rPr>
              <a:t>2,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and Ainong Shi</a:t>
            </a:r>
            <a:r>
              <a:rPr lang="en-US" sz="2800" b="1" baseline="30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  <a:p>
            <a:pPr algn="ctr"/>
            <a:endParaRPr lang="en-U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(1)University of Arkansas, (2)USDA-ARS</a:t>
            </a:r>
          </a:p>
          <a:p>
            <a:pPr algn="ctr"/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2023 ASA-CSSA-SSSA Conference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 descr="Image result for spinach leafm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60" y="4778800"/>
            <a:ext cx="2774914" cy="181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9" y="1303579"/>
            <a:ext cx="10592966" cy="293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092967"/>
              </p:ext>
            </p:extLst>
          </p:nvPr>
        </p:nvGraphicFramePr>
        <p:xfrm>
          <a:off x="329609" y="4635797"/>
          <a:ext cx="11727711" cy="207458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594884">
                  <a:extLst>
                    <a:ext uri="{9D8B030D-6E8A-4147-A177-3AD203B41FA5}">
                      <a16:colId xmlns:a16="http://schemas.microsoft.com/office/drawing/2014/main" val="3239984398"/>
                    </a:ext>
                  </a:extLst>
                </a:gridCol>
                <a:gridCol w="340242">
                  <a:extLst>
                    <a:ext uri="{9D8B030D-6E8A-4147-A177-3AD203B41FA5}">
                      <a16:colId xmlns:a16="http://schemas.microsoft.com/office/drawing/2014/main" val="2164277033"/>
                    </a:ext>
                  </a:extLst>
                </a:gridCol>
                <a:gridCol w="1060342">
                  <a:extLst>
                    <a:ext uri="{9D8B030D-6E8A-4147-A177-3AD203B41FA5}">
                      <a16:colId xmlns:a16="http://schemas.microsoft.com/office/drawing/2014/main" val="2798444928"/>
                    </a:ext>
                  </a:extLst>
                </a:gridCol>
                <a:gridCol w="580939">
                  <a:extLst>
                    <a:ext uri="{9D8B030D-6E8A-4147-A177-3AD203B41FA5}">
                      <a16:colId xmlns:a16="http://schemas.microsoft.com/office/drawing/2014/main" val="1525529381"/>
                    </a:ext>
                  </a:extLst>
                </a:gridCol>
                <a:gridCol w="871409">
                  <a:extLst>
                    <a:ext uri="{9D8B030D-6E8A-4147-A177-3AD203B41FA5}">
                      <a16:colId xmlns:a16="http://schemas.microsoft.com/office/drawing/2014/main" val="1308133093"/>
                    </a:ext>
                  </a:extLst>
                </a:gridCol>
                <a:gridCol w="871409">
                  <a:extLst>
                    <a:ext uri="{9D8B030D-6E8A-4147-A177-3AD203B41FA5}">
                      <a16:colId xmlns:a16="http://schemas.microsoft.com/office/drawing/2014/main" val="1235840426"/>
                    </a:ext>
                  </a:extLst>
                </a:gridCol>
                <a:gridCol w="871409">
                  <a:extLst>
                    <a:ext uri="{9D8B030D-6E8A-4147-A177-3AD203B41FA5}">
                      <a16:colId xmlns:a16="http://schemas.microsoft.com/office/drawing/2014/main" val="4057597413"/>
                    </a:ext>
                  </a:extLst>
                </a:gridCol>
                <a:gridCol w="871409">
                  <a:extLst>
                    <a:ext uri="{9D8B030D-6E8A-4147-A177-3AD203B41FA5}">
                      <a16:colId xmlns:a16="http://schemas.microsoft.com/office/drawing/2014/main" val="3442970997"/>
                    </a:ext>
                  </a:extLst>
                </a:gridCol>
                <a:gridCol w="871409">
                  <a:extLst>
                    <a:ext uri="{9D8B030D-6E8A-4147-A177-3AD203B41FA5}">
                      <a16:colId xmlns:a16="http://schemas.microsoft.com/office/drawing/2014/main" val="445082837"/>
                    </a:ext>
                  </a:extLst>
                </a:gridCol>
                <a:gridCol w="580939">
                  <a:extLst>
                    <a:ext uri="{9D8B030D-6E8A-4147-A177-3AD203B41FA5}">
                      <a16:colId xmlns:a16="http://schemas.microsoft.com/office/drawing/2014/main" val="3948573896"/>
                    </a:ext>
                  </a:extLst>
                </a:gridCol>
                <a:gridCol w="871409">
                  <a:extLst>
                    <a:ext uri="{9D8B030D-6E8A-4147-A177-3AD203B41FA5}">
                      <a16:colId xmlns:a16="http://schemas.microsoft.com/office/drawing/2014/main" val="1347887929"/>
                    </a:ext>
                  </a:extLst>
                </a:gridCol>
                <a:gridCol w="871409">
                  <a:extLst>
                    <a:ext uri="{9D8B030D-6E8A-4147-A177-3AD203B41FA5}">
                      <a16:colId xmlns:a16="http://schemas.microsoft.com/office/drawing/2014/main" val="1455488600"/>
                    </a:ext>
                  </a:extLst>
                </a:gridCol>
                <a:gridCol w="1470502">
                  <a:extLst>
                    <a:ext uri="{9D8B030D-6E8A-4147-A177-3AD203B41FA5}">
                      <a16:colId xmlns:a16="http://schemas.microsoft.com/office/drawing/2014/main" val="2447918050"/>
                    </a:ext>
                  </a:extLst>
                </a:gridCol>
              </a:tblGrid>
              <a:tr h="2974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SNP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Chr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Position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sz="1600" u="none" strike="noStrike" dirty="0" err="1">
                          <a:effectLst/>
                        </a:rPr>
                        <a:t>bp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LOD [-log(P-value)]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LOD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MAF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%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Lod&gt;6.23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53752"/>
                  </a:ext>
                </a:extLst>
              </a:tr>
              <a:tr h="297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GAPIT 3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TASSEL 5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t-test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48505"/>
                  </a:ext>
                </a:extLst>
              </a:tr>
              <a:tr h="297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Blink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FarmCPU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MLM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MLMM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MLM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GLM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SMR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492175"/>
                  </a:ext>
                </a:extLst>
              </a:tr>
              <a:tr h="587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1_115279256_C_T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115279256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11.18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5.77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6.07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8.93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4.70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6.27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7.59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4.48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Blink,MLMM, 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t.GLM, t.SMR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5685484"/>
                  </a:ext>
                </a:extLst>
              </a:tr>
              <a:tr h="297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3_157082529_C_T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157082529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7.26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3.31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3.59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4.65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3.22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2.59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3.71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3.72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9.8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Blink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2824508"/>
                  </a:ext>
                </a:extLst>
              </a:tr>
              <a:tr h="297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4_168510908_T_G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168510908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6.99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5.26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5.54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5.62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3.97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4.81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7.23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2.80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7.5</a:t>
                      </a:r>
                      <a:endParaRPr lang="en-US" sz="1600" b="0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Blink,t.SMR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9487407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9897" y="256478"/>
            <a:ext cx="965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SNP Markers for </a:t>
            </a:r>
            <a:r>
              <a:rPr lang="en-US" sz="3600" dirty="0" err="1" smtClean="0">
                <a:latin typeface="Arial Black" panose="020B0A04020102020204" pitchFamily="34" charset="0"/>
              </a:rPr>
              <a:t>Leafminer</a:t>
            </a:r>
            <a:r>
              <a:rPr lang="en-US" sz="3600" dirty="0" smtClean="0">
                <a:latin typeface="Arial Black" panose="020B0A04020102020204" pitchFamily="34" charset="0"/>
              </a:rPr>
              <a:t> Tolerance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688" y="256478"/>
            <a:ext cx="77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8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9810"/>
            <a:ext cx="77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0199" y="174856"/>
            <a:ext cx="10686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Candidate Genes for </a:t>
            </a:r>
            <a:r>
              <a:rPr lang="en-US" sz="3600" dirty="0" err="1" smtClean="0">
                <a:latin typeface="Arial Black" panose="020B0A04020102020204" pitchFamily="34" charset="0"/>
              </a:rPr>
              <a:t>Leafminer</a:t>
            </a:r>
            <a:r>
              <a:rPr lang="en-US" sz="3600" dirty="0" smtClean="0">
                <a:latin typeface="Arial Black" panose="020B0A04020102020204" pitchFamily="34" charset="0"/>
              </a:rPr>
              <a:t> Tolerance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0860" y="3327991"/>
            <a:ext cx="829339" cy="132907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3" y="1315406"/>
            <a:ext cx="10975598" cy="49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8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688" y="256478"/>
            <a:ext cx="77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2720" y="44209"/>
            <a:ext cx="558043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 smtClean="0">
                <a:latin typeface="Arial Black" panose="020B0A04020102020204" pitchFamily="34" charset="0"/>
              </a:rPr>
              <a:t>Genomic Prediction</a:t>
            </a:r>
            <a:endParaRPr lang="en-US" sz="39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83" y="1112245"/>
            <a:ext cx="10600660" cy="49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>
          <a:xfrm>
            <a:off x="6188149" y="797443"/>
            <a:ext cx="1581348" cy="75125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204" y="6193791"/>
            <a:ext cx="3346994" cy="53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010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688" y="256478"/>
            <a:ext cx="77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2720" y="44209"/>
            <a:ext cx="558043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 smtClean="0">
                <a:latin typeface="Arial Black" panose="020B0A04020102020204" pitchFamily="34" charset="0"/>
              </a:rPr>
              <a:t>Genomic Prediction</a:t>
            </a:r>
            <a:endParaRPr lang="en-US" sz="39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260" y="1806362"/>
            <a:ext cx="4082068" cy="4139595"/>
          </a:xfrm>
          <a:prstGeom prst="rect">
            <a:avLst/>
          </a:prstGeom>
          <a:noFill/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R-value was 0.25 </a:t>
            </a:r>
            <a:r>
              <a:rPr lang="en-US" sz="2400" b="1" dirty="0">
                <a:solidFill>
                  <a:srgbClr val="0070C0"/>
                </a:solidFill>
              </a:rPr>
              <a:t>after using 500 or more SNPs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70C0"/>
                </a:solidFill>
              </a:rPr>
              <a:t>The </a:t>
            </a:r>
            <a:r>
              <a:rPr lang="en-US" sz="2500" b="1" dirty="0" smtClean="0">
                <a:solidFill>
                  <a:srgbClr val="0070C0"/>
                </a:solidFill>
              </a:rPr>
              <a:t>set of 51 GWAS-derived SNP markers (m51) was high r values across all 7 models ( r &gt; 0.65)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70C0"/>
                </a:solidFill>
              </a:rPr>
              <a:t>Even 3 SNP marker set had high </a:t>
            </a:r>
            <a:r>
              <a:rPr lang="en-US" sz="2500" b="1" dirty="0" err="1" smtClean="0">
                <a:solidFill>
                  <a:srgbClr val="0070C0"/>
                </a:solidFill>
              </a:rPr>
              <a:t>r-value</a:t>
            </a:r>
            <a:r>
              <a:rPr lang="en-US" sz="2500" b="1" dirty="0" smtClean="0">
                <a:solidFill>
                  <a:srgbClr val="0070C0"/>
                </a:solidFill>
              </a:rPr>
              <a:t> (r &gt; 0.42)</a:t>
            </a:r>
            <a:endParaRPr lang="en-US" sz="2500" b="1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70C0"/>
                </a:solidFill>
              </a:rPr>
              <a:t>r = 0.79 (m51) in </a:t>
            </a:r>
            <a:r>
              <a:rPr lang="en-US" sz="2500" b="1" dirty="0" err="1" smtClean="0">
                <a:solidFill>
                  <a:srgbClr val="0070C0"/>
                </a:solidFill>
              </a:rPr>
              <a:t>cBLUP</a:t>
            </a:r>
            <a:endParaRPr lang="en-US" sz="2500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52" y="921372"/>
            <a:ext cx="7315915" cy="59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5838287" y="723846"/>
            <a:ext cx="761079" cy="54768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1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382" y="460188"/>
            <a:ext cx="393325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SUMMARY</a:t>
            </a:r>
            <a:endParaRPr lang="en-US" sz="51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382" y="1807555"/>
            <a:ext cx="10823943" cy="4154984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Three SNP markers, </a:t>
            </a:r>
            <a:r>
              <a:rPr lang="en-US" sz="2600" b="1" dirty="0" smtClean="0"/>
              <a:t>1_115279256 </a:t>
            </a:r>
            <a:r>
              <a:rPr lang="en-US" sz="2600" b="1" dirty="0" smtClean="0"/>
              <a:t>on chromosome (</a:t>
            </a:r>
            <a:r>
              <a:rPr lang="en-US" sz="2600" b="1" dirty="0" err="1" smtClean="0"/>
              <a:t>chr</a:t>
            </a:r>
            <a:r>
              <a:rPr lang="en-US" sz="2600" b="1" dirty="0" smtClean="0"/>
              <a:t>) 1, </a:t>
            </a:r>
            <a:r>
              <a:rPr lang="en-US" sz="2600" b="1" dirty="0" smtClean="0"/>
              <a:t>3_157082529 </a:t>
            </a:r>
            <a:r>
              <a:rPr lang="en-US" sz="2600" b="1" dirty="0" smtClean="0"/>
              <a:t>on </a:t>
            </a:r>
            <a:r>
              <a:rPr lang="en-US" sz="2600" b="1" dirty="0" err="1"/>
              <a:t>chr</a:t>
            </a:r>
            <a:r>
              <a:rPr lang="en-US" sz="2600" b="1" dirty="0"/>
              <a:t> 3, and </a:t>
            </a:r>
            <a:r>
              <a:rPr lang="en-US" sz="2600" b="1" dirty="0" smtClean="0"/>
              <a:t>4_168510908 on </a:t>
            </a:r>
            <a:r>
              <a:rPr lang="en-US" sz="2600" b="1" dirty="0" err="1"/>
              <a:t>chr</a:t>
            </a:r>
            <a:r>
              <a:rPr lang="en-US" sz="2600" b="1" dirty="0"/>
              <a:t> 4 were associated with leaf damage (mean stings per </a:t>
            </a:r>
            <a:r>
              <a:rPr lang="en-US" sz="2600" b="1" dirty="0" smtClean="0"/>
              <a:t>square centimeter </a:t>
            </a:r>
            <a:r>
              <a:rPr lang="en-US" sz="2600" b="1" dirty="0"/>
              <a:t>leaf area</a:t>
            </a:r>
            <a:r>
              <a:rPr lang="en-US" sz="2600" b="1" dirty="0" smtClean="0"/>
              <a:t>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Prediction accuracy (PA) </a:t>
            </a:r>
            <a:r>
              <a:rPr lang="en-US" sz="2600" b="1" dirty="0"/>
              <a:t>can be close to 0.25 after using 500 or more </a:t>
            </a:r>
            <a:r>
              <a:rPr lang="en-US" sz="2600" b="1" dirty="0" smtClean="0"/>
              <a:t>SNPs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U</a:t>
            </a:r>
            <a:r>
              <a:rPr lang="en-US" sz="2600" b="1" dirty="0" smtClean="0"/>
              <a:t>sing </a:t>
            </a:r>
            <a:r>
              <a:rPr lang="en-US" sz="2600" b="1" dirty="0"/>
              <a:t>GWAS-derived SNP markers would increase PA with a high </a:t>
            </a:r>
            <a:r>
              <a:rPr lang="en-US" sz="2600" b="1" dirty="0" err="1"/>
              <a:t>r-value</a:t>
            </a:r>
            <a:r>
              <a:rPr lang="en-US" sz="2600" b="1" dirty="0"/>
              <a:t> up to 0.57 and 0.79 by 3 and 51 associated SNP markers </a:t>
            </a:r>
            <a:r>
              <a:rPr lang="en-US" sz="2600" b="1" dirty="0" smtClean="0"/>
              <a:t>in </a:t>
            </a:r>
            <a:r>
              <a:rPr lang="en-US" sz="2600" b="1" dirty="0" err="1" smtClean="0"/>
              <a:t>cBLUP</a:t>
            </a:r>
            <a:r>
              <a:rPr lang="en-US" sz="2600" b="1" dirty="0" smtClean="0"/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The </a:t>
            </a:r>
            <a:r>
              <a:rPr lang="en-US" sz="2600" b="1" dirty="0"/>
              <a:t>SNP markers and the PA can be used in spinach breeding programs to select </a:t>
            </a:r>
            <a:r>
              <a:rPr lang="en-US" sz="2600" b="1" dirty="0" err="1"/>
              <a:t>leafminer</a:t>
            </a:r>
            <a:r>
              <a:rPr lang="en-US" sz="2600" b="1" dirty="0"/>
              <a:t> tolerance by marker-assisted selection (MAS) and genomic selection (GS).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967" y="293488"/>
            <a:ext cx="1618358" cy="12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28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7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2079" y="2162932"/>
            <a:ext cx="7734451" cy="27084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a typeface="DengXian"/>
              </a:rPr>
              <a:t>T</a:t>
            </a:r>
            <a:r>
              <a:rPr lang="en-US" sz="3200" b="1" dirty="0" smtClean="0">
                <a:ea typeface="DengXian"/>
              </a:rPr>
              <a:t>o </a:t>
            </a:r>
            <a:r>
              <a:rPr lang="en-US" sz="3200" b="1" dirty="0">
                <a:ea typeface="DengXian"/>
              </a:rPr>
              <a:t>identify </a:t>
            </a:r>
            <a:r>
              <a:rPr lang="en-US" sz="3200" b="1" dirty="0" smtClean="0">
                <a:ea typeface="DengXian"/>
              </a:rPr>
              <a:t>SNP markers </a:t>
            </a:r>
            <a:r>
              <a:rPr lang="en-US" sz="3200" b="1" dirty="0">
                <a:ea typeface="DengXian"/>
              </a:rPr>
              <a:t>associated with </a:t>
            </a:r>
            <a:r>
              <a:rPr lang="en-US" sz="3200" b="1" dirty="0" err="1" smtClean="0">
                <a:ea typeface="DengXian"/>
              </a:rPr>
              <a:t>leafminer</a:t>
            </a:r>
            <a:r>
              <a:rPr lang="en-US" sz="3200" b="1" dirty="0" smtClean="0">
                <a:ea typeface="DengXian"/>
              </a:rPr>
              <a:t> tolerance through </a:t>
            </a:r>
            <a:r>
              <a:rPr lang="en-US" sz="3200" b="1" dirty="0" smtClean="0">
                <a:ea typeface="DengXian"/>
              </a:rPr>
              <a:t>GWAS</a:t>
            </a:r>
            <a:endParaRPr lang="en-US" sz="3200" b="1" dirty="0" smtClean="0">
              <a:ea typeface="DengXian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ea typeface="DengXian"/>
              </a:rPr>
              <a:t>To </a:t>
            </a:r>
            <a:r>
              <a:rPr lang="en-US" sz="3200" b="1" dirty="0">
                <a:ea typeface="DengXian"/>
              </a:rPr>
              <a:t>estimate the prediction </a:t>
            </a:r>
            <a:r>
              <a:rPr lang="en-US" sz="3200" b="1" dirty="0" smtClean="0">
                <a:ea typeface="DengXian"/>
              </a:rPr>
              <a:t>accuracy </a:t>
            </a:r>
            <a:r>
              <a:rPr lang="en-US" sz="3200" b="1" dirty="0">
                <a:ea typeface="DengXian"/>
              </a:rPr>
              <a:t>of genomic </a:t>
            </a:r>
            <a:r>
              <a:rPr lang="en-US" sz="3200" b="1" dirty="0" smtClean="0">
                <a:ea typeface="DengXian"/>
              </a:rPr>
              <a:t>prediction </a:t>
            </a:r>
            <a:r>
              <a:rPr lang="en-US" sz="3200" b="1" dirty="0">
                <a:ea typeface="DengXian"/>
              </a:rPr>
              <a:t>for selecting spinach lines with </a:t>
            </a:r>
            <a:r>
              <a:rPr lang="en-US" sz="3200" b="1" dirty="0" err="1" smtClean="0">
                <a:ea typeface="DengXian"/>
              </a:rPr>
              <a:t>leafminer</a:t>
            </a:r>
            <a:r>
              <a:rPr lang="en-US" sz="3200" b="1" dirty="0" smtClean="0">
                <a:ea typeface="DengXian"/>
              </a:rPr>
              <a:t> tolerance</a:t>
            </a:r>
            <a:endParaRPr lang="en-US" sz="32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749" y="714835"/>
            <a:ext cx="5820937" cy="1146356"/>
          </a:xfrm>
        </p:spPr>
        <p:txBody>
          <a:bodyPr>
            <a:normAutofit/>
          </a:bodyPr>
          <a:lstStyle/>
          <a:p>
            <a:pPr algn="ctr"/>
            <a:r>
              <a:rPr lang="en-GB" sz="5100" dirty="0">
                <a:solidFill>
                  <a:srgbClr val="002060"/>
                </a:solidFill>
                <a:latin typeface="Arial Black" panose="020B0A04020102020204" pitchFamily="34" charset="0"/>
              </a:rPr>
              <a:t>Objective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59" y="3267632"/>
            <a:ext cx="1674880" cy="1256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020" y="4645687"/>
            <a:ext cx="1618358" cy="1210564"/>
          </a:xfrm>
          <a:prstGeom prst="rect">
            <a:avLst/>
          </a:prstGeom>
        </p:spPr>
      </p:pic>
      <p:pic>
        <p:nvPicPr>
          <p:cNvPr id="8" name="Picture 7" descr="http://extension.psu.edu/plants/gardening/news/2014/control-spinach-leafminer-at-the-time-of-planting/image_galleryz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03" y="1976329"/>
            <a:ext cx="1674836" cy="11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pinach leafmi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41" y="428512"/>
            <a:ext cx="2232498" cy="13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pinach leafmi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02" y="1236471"/>
            <a:ext cx="1729256" cy="113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837" y="1018129"/>
            <a:ext cx="9737624" cy="53783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Plant materials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800" dirty="0" smtClean="0"/>
              <a:t>286 </a:t>
            </a:r>
            <a:r>
              <a:rPr lang="en-US" sz="2800" dirty="0"/>
              <a:t>spinach </a:t>
            </a:r>
            <a:r>
              <a:rPr lang="en-US" sz="2800" dirty="0" smtClean="0"/>
              <a:t>genotypes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Experiment</a:t>
            </a:r>
            <a:r>
              <a:rPr lang="en-US" sz="2800" dirty="0"/>
              <a:t>: </a:t>
            </a:r>
            <a:endParaRPr lang="en-US" sz="2800" dirty="0" smtClean="0"/>
          </a:p>
          <a:p>
            <a:pPr marL="548640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10 </a:t>
            </a:r>
            <a:r>
              <a:rPr lang="en-US" sz="2500" dirty="0"/>
              <a:t>plants </a:t>
            </a:r>
            <a:r>
              <a:rPr lang="en-US" sz="2500" dirty="0" smtClean="0"/>
              <a:t>per pot. </a:t>
            </a:r>
            <a:endParaRPr lang="en-US" sz="2500" dirty="0"/>
          </a:p>
          <a:p>
            <a:pPr marL="548640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Pots were put on an </a:t>
            </a:r>
            <a:r>
              <a:rPr lang="en-US" sz="2500" dirty="0"/>
              <a:t>outdoor insect </a:t>
            </a:r>
            <a:r>
              <a:rPr lang="en-US" sz="2500" dirty="0" smtClean="0"/>
              <a:t>cage</a:t>
            </a:r>
          </a:p>
          <a:p>
            <a:pPr marL="548640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~3500 </a:t>
            </a:r>
            <a:r>
              <a:rPr lang="en-US" sz="2500" dirty="0" err="1" smtClean="0"/>
              <a:t>leafminer</a:t>
            </a:r>
            <a:r>
              <a:rPr lang="en-US" sz="2500" dirty="0" smtClean="0"/>
              <a:t> flies in </a:t>
            </a:r>
            <a:r>
              <a:rPr lang="en-US" sz="2500" dirty="0"/>
              <a:t>the </a:t>
            </a:r>
            <a:r>
              <a:rPr lang="en-US" sz="2500" dirty="0" smtClean="0"/>
              <a:t>cage were feed </a:t>
            </a:r>
            <a:r>
              <a:rPr lang="en-US" sz="2500" dirty="0"/>
              <a:t>on the spinach plants. </a:t>
            </a:r>
            <a:endParaRPr lang="en-US" sz="2500" dirty="0" smtClean="0"/>
          </a:p>
          <a:p>
            <a:pPr marL="548640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The </a:t>
            </a:r>
            <a:r>
              <a:rPr lang="en-US" sz="2500" dirty="0" smtClean="0"/>
              <a:t>number of </a:t>
            </a:r>
            <a:r>
              <a:rPr lang="en-US" sz="2500" dirty="0"/>
              <a:t>stings per unit area was counted on the leaf with </a:t>
            </a:r>
            <a:r>
              <a:rPr lang="en-US" sz="2500" dirty="0" smtClean="0"/>
              <a:t>most </a:t>
            </a:r>
            <a:r>
              <a:rPr lang="en-US" sz="2500" dirty="0" err="1" smtClean="0"/>
              <a:t>leafminer</a:t>
            </a:r>
            <a:r>
              <a:rPr lang="en-US" sz="2500" dirty="0" smtClean="0"/>
              <a:t> </a:t>
            </a:r>
            <a:r>
              <a:rPr lang="en-US" sz="2500" dirty="0"/>
              <a:t>stings on each plant using an optical </a:t>
            </a:r>
            <a:r>
              <a:rPr lang="en-US" sz="2500" dirty="0" smtClean="0"/>
              <a:t>glass binocular </a:t>
            </a:r>
            <a:r>
              <a:rPr lang="en-US" sz="2500" dirty="0"/>
              <a:t>magnifier (</a:t>
            </a:r>
            <a:r>
              <a:rPr lang="en-US" sz="2500" dirty="0" err="1"/>
              <a:t>OptiVisor</a:t>
            </a:r>
            <a:r>
              <a:rPr lang="en-US" sz="2500" dirty="0"/>
              <a:t>; </a:t>
            </a:r>
            <a:r>
              <a:rPr lang="en-US" sz="2500" dirty="0" err="1"/>
              <a:t>Donegan</a:t>
            </a:r>
            <a:r>
              <a:rPr lang="en-US" sz="2500" dirty="0"/>
              <a:t> Optical Co</a:t>
            </a:r>
            <a:r>
              <a:rPr lang="en-US" sz="2500" dirty="0" smtClean="0"/>
              <a:t>., Lenexa</a:t>
            </a:r>
            <a:r>
              <a:rPr lang="en-US" sz="2500" dirty="0"/>
              <a:t>, Kans</a:t>
            </a:r>
            <a:r>
              <a:rPr lang="en-US" sz="2500" dirty="0" smtClean="0"/>
              <a:t>.). </a:t>
            </a:r>
          </a:p>
          <a:p>
            <a:pPr marL="548640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For </a:t>
            </a:r>
            <a:r>
              <a:rPr lang="en-US" sz="2500" dirty="0"/>
              <a:t>each spinach genotype, the stings per square </a:t>
            </a:r>
            <a:r>
              <a:rPr lang="en-US" sz="2500" dirty="0" smtClean="0"/>
              <a:t>centimeter was </a:t>
            </a:r>
            <a:r>
              <a:rPr lang="en-US" sz="2500" dirty="0"/>
              <a:t>accounted based on a single plant and a </a:t>
            </a:r>
            <a:r>
              <a:rPr lang="en-US" sz="2500" dirty="0" smtClean="0"/>
              <a:t>total of </a:t>
            </a:r>
            <a:r>
              <a:rPr lang="en-US" sz="2500" dirty="0"/>
              <a:t>10 plants in one pot were evaluated. The mean </a:t>
            </a:r>
            <a:r>
              <a:rPr lang="en-US" sz="2500" dirty="0" smtClean="0"/>
              <a:t>stings per </a:t>
            </a:r>
            <a:r>
              <a:rPr lang="en-US" sz="2500" dirty="0"/>
              <a:t>square centimeter for each spinach genotype </a:t>
            </a:r>
            <a:r>
              <a:rPr lang="en-US" sz="2500" dirty="0" smtClean="0"/>
              <a:t>was used </a:t>
            </a:r>
            <a:r>
              <a:rPr lang="en-US" sz="2500" dirty="0"/>
              <a:t>for further data analysis.</a:t>
            </a:r>
            <a:endParaRPr lang="en-US" sz="25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03235" y="133138"/>
            <a:ext cx="639579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Materials and Methods</a:t>
            </a:r>
            <a:endParaRPr lang="en-US" sz="39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http://extension.psu.edu/plants/gardening/news/2014/control-spinach-leafminer-at-the-time-of-planting/image_galleryz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215" y="4649009"/>
            <a:ext cx="1702046" cy="11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pinach leafmi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005" y="1848334"/>
            <a:ext cx="1729256" cy="11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pinach leafmi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005" y="3279540"/>
            <a:ext cx="1729256" cy="113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03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29679" y="5832416"/>
            <a:ext cx="4216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SNP Distribution on Six Chromosomes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542" y="1708211"/>
            <a:ext cx="5311697" cy="4524315"/>
          </a:xfrm>
          <a:prstGeom prst="rect">
            <a:avLst/>
          </a:prstGeom>
          <a:solidFill>
            <a:srgbClr val="F3F3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Sequencing:  </a:t>
            </a:r>
            <a:r>
              <a:rPr lang="en-US" sz="2300" b="1" dirty="0">
                <a:solidFill>
                  <a:srgbClr val="46200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using whole genome resequencing (WGR) by Illumina </a:t>
            </a:r>
            <a:r>
              <a:rPr lang="en-US" sz="2300" b="1" dirty="0" err="1">
                <a:solidFill>
                  <a:srgbClr val="46200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HiSeq</a:t>
            </a:r>
            <a:r>
              <a:rPr lang="en-US" sz="2300" b="1" dirty="0">
                <a:solidFill>
                  <a:srgbClr val="46200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platform at BGI.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SNP discovery: </a:t>
            </a:r>
            <a:r>
              <a:rPr lang="en-US" sz="2300" b="1" dirty="0">
                <a:solidFill>
                  <a:srgbClr val="462006"/>
                </a:solidFill>
              </a:rPr>
              <a:t>10Gb from WGR were obtained in each spinach line;  &gt;10 million SNPs have been found through WGR in spinach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SNP set:</a:t>
            </a:r>
            <a:r>
              <a:rPr lang="en-US" sz="2300" b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b="1" dirty="0" smtClean="0">
                <a:solidFill>
                  <a:srgbClr val="462006"/>
                </a:solidFill>
              </a:rPr>
              <a:t>84,301 SNPs distributed on 6 chromosomes were used to perform GWAS after filtered and keeping MAF&gt;2%, Missing </a:t>
            </a:r>
            <a:r>
              <a:rPr lang="en-US" sz="2300" b="1" dirty="0">
                <a:solidFill>
                  <a:srgbClr val="462006"/>
                </a:solidFill>
              </a:rPr>
              <a:t>&lt; </a:t>
            </a:r>
            <a:r>
              <a:rPr lang="en-US" sz="2300" b="1" dirty="0" smtClean="0">
                <a:solidFill>
                  <a:srgbClr val="462006"/>
                </a:solidFill>
              </a:rPr>
              <a:t>7%, and Het </a:t>
            </a:r>
            <a:r>
              <a:rPr lang="en-US" sz="2300" b="1" dirty="0">
                <a:solidFill>
                  <a:srgbClr val="462006"/>
                </a:solidFill>
              </a:rPr>
              <a:t>&lt; 15</a:t>
            </a:r>
            <a:r>
              <a:rPr lang="en-US" sz="2300" b="1" dirty="0" smtClean="0">
                <a:solidFill>
                  <a:srgbClr val="462006"/>
                </a:solidFill>
              </a:rPr>
              <a:t>%</a:t>
            </a:r>
            <a:endParaRPr lang="en-US" sz="2300" b="1" dirty="0">
              <a:solidFill>
                <a:srgbClr val="46200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166" y="211875"/>
            <a:ext cx="2122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Materials and Methods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6209" y="211875"/>
            <a:ext cx="425308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dirty="0" smtClean="0">
                <a:latin typeface="Arial Black" panose="020B0A04020102020204" pitchFamily="34" charset="0"/>
              </a:rPr>
              <a:t>Genotyping</a:t>
            </a:r>
            <a:endParaRPr lang="en-US" sz="5100" dirty="0"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80" y="1956391"/>
            <a:ext cx="4893796" cy="36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91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814" y="1877440"/>
            <a:ext cx="1067915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</a:rPr>
              <a:t>GWAS: </a:t>
            </a:r>
          </a:p>
          <a:p>
            <a:pPr marL="274320"/>
            <a:r>
              <a:rPr lang="en-US" sz="2400" dirty="0" smtClean="0">
                <a:solidFill>
                  <a:srgbClr val="0D0D0D"/>
                </a:solidFill>
              </a:rPr>
              <a:t>GLM and MLM in TASSEL </a:t>
            </a:r>
            <a:r>
              <a:rPr lang="en-US" sz="2400" dirty="0">
                <a:solidFill>
                  <a:srgbClr val="0D0D0D"/>
                </a:solidFill>
              </a:rPr>
              <a:t>5 (Bradbury et al., </a:t>
            </a:r>
            <a:r>
              <a:rPr lang="en-US" sz="2400" dirty="0" smtClean="0">
                <a:solidFill>
                  <a:srgbClr val="0D0D0D"/>
                </a:solidFill>
              </a:rPr>
              <a:t>2007)</a:t>
            </a:r>
          </a:p>
          <a:p>
            <a:pPr marL="274320"/>
            <a:r>
              <a:rPr lang="en-US" sz="2400" dirty="0" smtClean="0"/>
              <a:t>BLINK, </a:t>
            </a:r>
            <a:r>
              <a:rPr lang="en-US" sz="2400" dirty="0" err="1" smtClean="0"/>
              <a:t>FarmCPU</a:t>
            </a:r>
            <a:r>
              <a:rPr lang="en-US" sz="2400" dirty="0" smtClean="0"/>
              <a:t>, GLM, MLM, and MLMM in </a:t>
            </a:r>
            <a:r>
              <a:rPr lang="en-US" sz="2400" dirty="0" smtClean="0">
                <a:solidFill>
                  <a:srgbClr val="0D0D0D"/>
                </a:solidFill>
              </a:rPr>
              <a:t>GAPIT </a:t>
            </a:r>
            <a:r>
              <a:rPr lang="en-US" sz="2400" dirty="0">
                <a:solidFill>
                  <a:srgbClr val="0D0D0D"/>
                </a:solidFill>
              </a:rPr>
              <a:t>3 </a:t>
            </a:r>
            <a:r>
              <a:rPr lang="en-US" sz="2400" dirty="0" smtClean="0">
                <a:solidFill>
                  <a:srgbClr val="0D0D0D"/>
                </a:solidFill>
              </a:rPr>
              <a:t>(Huang &amp; Zheng 2018)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</a:rPr>
              <a:t>GP: </a:t>
            </a:r>
            <a:endParaRPr lang="en-US" sz="2400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/>
            <a:r>
              <a:rPr lang="en-US" sz="2400" dirty="0" err="1" smtClean="0">
                <a:solidFill>
                  <a:srgbClr val="0D0D0D"/>
                </a:solidFill>
              </a:rPr>
              <a:t>rr</a:t>
            </a:r>
            <a:r>
              <a:rPr lang="en-US" sz="2400" dirty="0" smtClean="0">
                <a:solidFill>
                  <a:srgbClr val="0D0D0D"/>
                </a:solidFill>
              </a:rPr>
              <a:t>-BLUP </a:t>
            </a:r>
            <a:r>
              <a:rPr lang="en-US" sz="2400" dirty="0" smtClean="0"/>
              <a:t>(</a:t>
            </a:r>
            <a:r>
              <a:rPr lang="en-US" sz="2400" dirty="0" err="1"/>
              <a:t>Endelman</a:t>
            </a:r>
            <a:r>
              <a:rPr lang="en-US" sz="2400" dirty="0"/>
              <a:t> 2011)</a:t>
            </a:r>
            <a:endParaRPr lang="en-US" sz="2400" dirty="0" smtClean="0">
              <a:solidFill>
                <a:srgbClr val="0D0D0D"/>
              </a:solidFill>
            </a:endParaRPr>
          </a:p>
          <a:p>
            <a:pPr marL="274320"/>
            <a:r>
              <a:rPr lang="en-US" sz="2400" dirty="0" err="1" smtClean="0">
                <a:solidFill>
                  <a:srgbClr val="0D0D0D"/>
                </a:solidFill>
              </a:rPr>
              <a:t>gBLUP</a:t>
            </a:r>
            <a:r>
              <a:rPr lang="en-US" sz="2400" dirty="0" smtClean="0">
                <a:solidFill>
                  <a:srgbClr val="0D0D0D"/>
                </a:solidFill>
              </a:rPr>
              <a:t> and </a:t>
            </a:r>
            <a:r>
              <a:rPr lang="en-US" sz="2400" dirty="0" err="1" smtClean="0">
                <a:solidFill>
                  <a:srgbClr val="0D0D0D"/>
                </a:solidFill>
              </a:rPr>
              <a:t>cBLUP</a:t>
            </a:r>
            <a:r>
              <a:rPr lang="en-US" sz="2400" dirty="0" smtClean="0">
                <a:solidFill>
                  <a:srgbClr val="0D0D0D"/>
                </a:solidFill>
              </a:rPr>
              <a:t> in GAPIT 3 (</a:t>
            </a:r>
            <a:r>
              <a:rPr lang="en-US" sz="2400" dirty="0">
                <a:solidFill>
                  <a:srgbClr val="0D0D0D"/>
                </a:solidFill>
              </a:rPr>
              <a:t>Wang and Zhang, 2021) </a:t>
            </a:r>
            <a:endParaRPr lang="en-US" sz="2400" dirty="0" smtClean="0">
              <a:solidFill>
                <a:srgbClr val="0D0D0D"/>
              </a:solidFill>
            </a:endParaRPr>
          </a:p>
          <a:p>
            <a:pPr marL="274320"/>
            <a:r>
              <a:rPr lang="en-US" sz="2400" dirty="0" smtClean="0">
                <a:solidFill>
                  <a:srgbClr val="0D0D0D"/>
                </a:solidFill>
              </a:rPr>
              <a:t>Bayes </a:t>
            </a:r>
            <a:r>
              <a:rPr lang="en-US" sz="2400" dirty="0">
                <a:solidFill>
                  <a:srgbClr val="0D0D0D"/>
                </a:solidFill>
              </a:rPr>
              <a:t>A (BA), Bayes B (BB), Bayes LASSO (BL), and </a:t>
            </a:r>
            <a:r>
              <a:rPr lang="en-US" sz="2400" dirty="0" smtClean="0">
                <a:solidFill>
                  <a:srgbClr val="0D0D0D"/>
                </a:solidFill>
              </a:rPr>
              <a:t>Bayes </a:t>
            </a:r>
            <a:r>
              <a:rPr lang="en-US" sz="2400" dirty="0">
                <a:solidFill>
                  <a:srgbClr val="0D0D0D"/>
                </a:solidFill>
              </a:rPr>
              <a:t>ridge regression (BRR) </a:t>
            </a:r>
            <a:r>
              <a:rPr lang="en-US" sz="2400" dirty="0" smtClean="0">
                <a:solidFill>
                  <a:srgbClr val="0D0D0D"/>
                </a:solidFill>
              </a:rPr>
              <a:t>	implemented </a:t>
            </a:r>
            <a:r>
              <a:rPr lang="en-US" sz="2400" dirty="0">
                <a:solidFill>
                  <a:srgbClr val="0D0D0D"/>
                </a:solidFill>
              </a:rPr>
              <a:t>in BGLR package (</a:t>
            </a:r>
            <a:r>
              <a:rPr lang="en-US" sz="2400" dirty="0" err="1">
                <a:solidFill>
                  <a:srgbClr val="0D0D0D"/>
                </a:solidFill>
              </a:rPr>
              <a:t>Legarra</a:t>
            </a:r>
            <a:r>
              <a:rPr lang="en-US" sz="2400" dirty="0">
                <a:solidFill>
                  <a:srgbClr val="0D0D0D"/>
                </a:solidFill>
              </a:rPr>
              <a:t> et al., </a:t>
            </a:r>
            <a:r>
              <a:rPr lang="en-US" sz="2400" dirty="0" smtClean="0">
                <a:solidFill>
                  <a:srgbClr val="0D0D0D"/>
                </a:solidFill>
              </a:rPr>
              <a:t>2011</a:t>
            </a:r>
            <a:r>
              <a:rPr lang="en-US" sz="2400" dirty="0">
                <a:solidFill>
                  <a:srgbClr val="0D0D0D"/>
                </a:solidFill>
              </a:rPr>
              <a:t>; </a:t>
            </a:r>
            <a:r>
              <a:rPr lang="en-US" sz="2400" dirty="0" err="1">
                <a:solidFill>
                  <a:srgbClr val="0D0D0D"/>
                </a:solidFill>
              </a:rPr>
              <a:t>Barili</a:t>
            </a:r>
            <a:r>
              <a:rPr lang="en-US" sz="2400" dirty="0">
                <a:solidFill>
                  <a:srgbClr val="0D0D0D"/>
                </a:solidFill>
              </a:rPr>
              <a:t> et al., 2018). </a:t>
            </a:r>
            <a:endParaRPr lang="en-US" sz="2400" dirty="0" smtClean="0">
              <a:solidFill>
                <a:srgbClr val="0D0D0D"/>
              </a:solidFill>
            </a:endParaRPr>
          </a:p>
          <a:p>
            <a:pPr marL="274320"/>
            <a:r>
              <a:rPr lang="en-US" sz="2400" dirty="0" smtClean="0">
                <a:solidFill>
                  <a:srgbClr val="0D0D0D"/>
                </a:solidFill>
              </a:rPr>
              <a:t>5-fold </a:t>
            </a:r>
            <a:r>
              <a:rPr lang="en-US" sz="2400" dirty="0">
                <a:solidFill>
                  <a:srgbClr val="0D0D0D"/>
                </a:solidFill>
              </a:rPr>
              <a:t>cross-validation sets </a:t>
            </a:r>
            <a:r>
              <a:rPr lang="en-US" sz="2400" dirty="0" smtClean="0">
                <a:solidFill>
                  <a:srgbClr val="0D0D0D"/>
                </a:solidFill>
              </a:rPr>
              <a:t>(</a:t>
            </a:r>
            <a:r>
              <a:rPr lang="en-US" sz="2400" dirty="0" smtClean="0"/>
              <a:t>training: testing = 4:1) </a:t>
            </a:r>
            <a:r>
              <a:rPr lang="en-US" sz="2400" dirty="0" smtClean="0">
                <a:solidFill>
                  <a:srgbClr val="0D0D0D"/>
                </a:solidFill>
              </a:rPr>
              <a:t>were used </a:t>
            </a:r>
            <a:r>
              <a:rPr lang="en-US" sz="2400" dirty="0">
                <a:solidFill>
                  <a:srgbClr val="0D0D0D"/>
                </a:solidFill>
              </a:rPr>
              <a:t>to estimate </a:t>
            </a:r>
            <a:r>
              <a:rPr lang="en-US" sz="2400" dirty="0" smtClean="0">
                <a:solidFill>
                  <a:srgbClr val="0D0D0D"/>
                </a:solidFill>
              </a:rPr>
              <a:t>	prediction </a:t>
            </a:r>
            <a:r>
              <a:rPr lang="en-US" sz="2400" dirty="0">
                <a:solidFill>
                  <a:srgbClr val="0D0D0D"/>
                </a:solidFill>
              </a:rPr>
              <a:t>accuracy, with </a:t>
            </a:r>
            <a:r>
              <a:rPr lang="en-US" sz="2400" dirty="0" err="1" smtClean="0">
                <a:solidFill>
                  <a:srgbClr val="0D0D0D"/>
                </a:solidFill>
              </a:rPr>
              <a:t>r-value</a:t>
            </a:r>
            <a:r>
              <a:rPr lang="en-US" sz="2400" dirty="0" smtClean="0">
                <a:solidFill>
                  <a:srgbClr val="0D0D0D"/>
                </a:solidFill>
              </a:rPr>
              <a:t> </a:t>
            </a:r>
            <a:r>
              <a:rPr lang="en-US" sz="2400" dirty="0">
                <a:solidFill>
                  <a:srgbClr val="0D0D0D"/>
                </a:solidFill>
              </a:rPr>
              <a:t>calculated over 100 </a:t>
            </a:r>
            <a:r>
              <a:rPr lang="en-US" sz="2400" dirty="0" smtClean="0">
                <a:solidFill>
                  <a:srgbClr val="0D0D0D"/>
                </a:solidFill>
              </a:rPr>
              <a:t>runs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1875"/>
            <a:ext cx="1949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Materials &amp; Methods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9093" y="381152"/>
            <a:ext cx="8486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Genome-wide Association Study </a:t>
            </a:r>
          </a:p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and Genomic Prediction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566" y="1272158"/>
            <a:ext cx="1618358" cy="12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9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3039" y="157467"/>
            <a:ext cx="3070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RESULTS</a:t>
            </a:r>
            <a:endParaRPr lang="en-US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29" y="1212346"/>
            <a:ext cx="7260771" cy="55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6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478" y="179762"/>
            <a:ext cx="777585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9485" y="2763247"/>
            <a:ext cx="4575402" cy="320857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 smtClean="0"/>
              <a:t>Population </a:t>
            </a:r>
            <a:r>
              <a:rPr lang="en-US" sz="2000" dirty="0"/>
              <a:t>genetic diversity analysis in the association panel consisted of 286 USDA spinach germplasm accessions.  </a:t>
            </a:r>
            <a:endParaRPr lang="en-US" sz="2000" dirty="0" smtClean="0"/>
          </a:p>
          <a:p>
            <a:pPr>
              <a:lnSpc>
                <a:spcPts val="2700"/>
              </a:lnSpc>
            </a:pP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</a:rPr>
              <a:t>(A) </a:t>
            </a:r>
            <a:r>
              <a:rPr lang="en-US" sz="2000" dirty="0" smtClean="0"/>
              <a:t>3D </a:t>
            </a:r>
            <a:r>
              <a:rPr lang="en-US" sz="2000" dirty="0"/>
              <a:t>graphical plot of the principal component analysis (PCA), </a:t>
            </a:r>
            <a:endParaRPr lang="en-US" sz="2000" dirty="0" smtClean="0"/>
          </a:p>
          <a:p>
            <a:pPr>
              <a:lnSpc>
                <a:spcPts val="2700"/>
              </a:lnSpc>
            </a:pP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</a:rPr>
              <a:t>(B &amp; D) </a:t>
            </a:r>
            <a:r>
              <a:rPr lang="en-US" sz="2000" dirty="0" smtClean="0"/>
              <a:t>Phylogenetic </a:t>
            </a:r>
            <a:r>
              <a:rPr lang="en-US" sz="2000" dirty="0"/>
              <a:t>trees (B - </a:t>
            </a:r>
            <a:r>
              <a:rPr lang="en-US" sz="2000" dirty="0" smtClean="0"/>
              <a:t>unrooted and D - fan) </a:t>
            </a:r>
            <a:r>
              <a:rPr lang="en-US" sz="2000" dirty="0"/>
              <a:t>drawn by </a:t>
            </a:r>
            <a:r>
              <a:rPr lang="en-US" sz="2000" dirty="0" smtClean="0"/>
              <a:t>neighbor-joining </a:t>
            </a:r>
            <a:r>
              <a:rPr lang="en-US" sz="2000" dirty="0"/>
              <a:t>(NJ) method in two sub-population, and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(C) </a:t>
            </a:r>
            <a:r>
              <a:rPr lang="en-US" sz="2000" dirty="0" err="1"/>
              <a:t>PCA.eigenValue</a:t>
            </a:r>
            <a:r>
              <a:rPr lang="en-US" sz="2000" dirty="0"/>
              <a:t> plot drawn by GAPIT 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270" y="1896128"/>
            <a:ext cx="437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Two subpopulations divided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335" y="508272"/>
            <a:ext cx="1101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Genetic Diversity and Population Structure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17" y="1693386"/>
            <a:ext cx="5483182" cy="46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2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688" y="256478"/>
            <a:ext cx="77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7231" y="192828"/>
            <a:ext cx="7924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GWAS for </a:t>
            </a:r>
            <a:r>
              <a:rPr lang="en-US" sz="3600" dirty="0" err="1" smtClean="0">
                <a:latin typeface="Arial Black" panose="020B0A04020102020204" pitchFamily="34" charset="0"/>
              </a:rPr>
              <a:t>Leafminer</a:t>
            </a:r>
            <a:r>
              <a:rPr lang="en-US" sz="3600" dirty="0" smtClean="0">
                <a:latin typeface="Arial Black" panose="020B0A04020102020204" pitchFamily="34" charset="0"/>
              </a:rPr>
              <a:t> Tolerance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8" y="1216099"/>
            <a:ext cx="11058415" cy="547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33232" y="4827181"/>
            <a:ext cx="2675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The major QTL on </a:t>
            </a:r>
            <a:r>
              <a:rPr lang="en-US" sz="2000" b="1" dirty="0" err="1" smtClean="0">
                <a:solidFill>
                  <a:srgbClr val="0070C0"/>
                </a:solidFill>
              </a:rPr>
              <a:t>Chr</a:t>
            </a:r>
            <a:r>
              <a:rPr lang="en-US" sz="2000" b="1" dirty="0" smtClean="0">
                <a:solidFill>
                  <a:srgbClr val="0070C0"/>
                </a:solidFill>
              </a:rPr>
              <a:t> 1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6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044" y="162387"/>
            <a:ext cx="77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28" y="967307"/>
            <a:ext cx="10409275" cy="532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17231" y="192828"/>
            <a:ext cx="7924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GWAS for </a:t>
            </a:r>
            <a:r>
              <a:rPr lang="en-US" sz="3600" dirty="0" err="1" smtClean="0">
                <a:latin typeface="Arial Black" panose="020B0A04020102020204" pitchFamily="34" charset="0"/>
              </a:rPr>
              <a:t>Leafminer</a:t>
            </a:r>
            <a:r>
              <a:rPr lang="en-US" sz="3600" dirty="0" smtClean="0">
                <a:latin typeface="Arial Black" panose="020B0A04020102020204" pitchFamily="34" charset="0"/>
              </a:rPr>
              <a:t> Tolerance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2652824" y="6289157"/>
            <a:ext cx="627320" cy="318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5973" y="6422623"/>
            <a:ext cx="2675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The major QTL on </a:t>
            </a:r>
            <a:r>
              <a:rPr lang="en-US" sz="2000" b="1" dirty="0" err="1" smtClean="0">
                <a:solidFill>
                  <a:srgbClr val="0070C0"/>
                </a:solidFill>
              </a:rPr>
              <a:t>Chr</a:t>
            </a:r>
            <a:r>
              <a:rPr lang="en-US" sz="2000" b="1" dirty="0" smtClean="0">
                <a:solidFill>
                  <a:srgbClr val="0070C0"/>
                </a:solidFill>
              </a:rPr>
              <a:t> 1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2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8396</TotalTime>
  <Words>741</Words>
  <Application>Microsoft Office PowerPoint</Application>
  <PresentationFormat>Widescreen</PresentationFormat>
  <Paragraphs>126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DengXian</vt:lpstr>
      <vt:lpstr>Times New Roman</vt:lpstr>
      <vt:lpstr>Wingdings</vt:lpstr>
      <vt:lpstr>Office Theme</vt:lpstr>
      <vt:lpstr>PowerPoint Presentation</vt:lpstr>
      <vt:lpstr>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Ainong Shi</dc:creator>
  <cp:lastModifiedBy>Ainong Shi</cp:lastModifiedBy>
  <cp:revision>528</cp:revision>
  <dcterms:created xsi:type="dcterms:W3CDTF">2015-03-24T17:15:37Z</dcterms:created>
  <dcterms:modified xsi:type="dcterms:W3CDTF">2023-07-11T15:15:33Z</dcterms:modified>
</cp:coreProperties>
</file>