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24" r:id="rId2"/>
    <p:sldId id="792" r:id="rId3"/>
    <p:sldId id="796" r:id="rId4"/>
    <p:sldId id="793" r:id="rId5"/>
    <p:sldId id="799" r:id="rId6"/>
    <p:sldId id="800" r:id="rId7"/>
    <p:sldId id="802" r:id="rId8"/>
    <p:sldId id="803" r:id="rId9"/>
    <p:sldId id="784" r:id="rId10"/>
    <p:sldId id="795" r:id="rId11"/>
    <p:sldId id="782" r:id="rId12"/>
    <p:sldId id="785" r:id="rId13"/>
    <p:sldId id="786" r:id="rId14"/>
    <p:sldId id="797" r:id="rId15"/>
    <p:sldId id="798" r:id="rId16"/>
    <p:sldId id="7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000000"/>
    <a:srgbClr val="462006"/>
    <a:srgbClr val="8B050F"/>
    <a:srgbClr val="6A0220"/>
    <a:srgbClr val="F4F9F1"/>
    <a:srgbClr val="ECF5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5" autoAdjust="0"/>
    <p:restoredTop sz="86471" autoAdjust="0"/>
  </p:normalViewPr>
  <p:slideViewPr>
    <p:cSldViewPr snapToGrid="0">
      <p:cViewPr varScale="1">
        <p:scale>
          <a:sx n="59" d="100"/>
          <a:sy n="59" d="100"/>
        </p:scale>
        <p:origin x="67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BC7-4499-4955-B5A4-C8E2FE930B01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3C694-A0DA-4C30-BC65-B73E951A9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3C694-A0DA-4C30-BC65-B73E951A9B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8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5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6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5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9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DCCE-5F9E-47F4-BB5F-6ACBD1F9558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D4C4D-19B6-4C01-839E-74646A9AE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5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&amp;College-MEMO-LH header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38" y="5569989"/>
            <a:ext cx="8463776" cy="107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0" y="0"/>
            <a:ext cx="12192000" cy="1780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Evaluation and development of genomic tools for breeding Pythium-resistant spinach varieties in both conventional </a:t>
            </a:r>
            <a:endParaRPr lang="en-US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and </a:t>
            </a:r>
            <a:r>
              <a:rPr 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controlled environment agriculture</a:t>
            </a:r>
            <a:endParaRPr lang="en-US" sz="28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6921" y="1996002"/>
            <a:ext cx="9478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Gehendra Bhattarai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Bo Liu, Haizheng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Xiong, 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James Correll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, Ainong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Shi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University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Arkansas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2023 ASHS Conference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70" y="4398303"/>
            <a:ext cx="1684634" cy="22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814" y="1877440"/>
            <a:ext cx="1067915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GWAS: </a:t>
            </a: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GLM and MLM in TASSEL </a:t>
            </a:r>
            <a:r>
              <a:rPr lang="en-US" sz="2400" dirty="0">
                <a:solidFill>
                  <a:srgbClr val="0D0D0D"/>
                </a:solidFill>
              </a:rPr>
              <a:t>5 (Bradbury et al., </a:t>
            </a:r>
            <a:r>
              <a:rPr lang="en-US" sz="2400" dirty="0" smtClean="0">
                <a:solidFill>
                  <a:srgbClr val="0D0D0D"/>
                </a:solidFill>
              </a:rPr>
              <a:t>2007)</a:t>
            </a:r>
          </a:p>
          <a:p>
            <a:pPr marL="274320"/>
            <a:r>
              <a:rPr lang="en-US" sz="2400" dirty="0" smtClean="0"/>
              <a:t>BLINK, </a:t>
            </a:r>
            <a:r>
              <a:rPr lang="en-US" sz="2400" dirty="0" err="1" smtClean="0"/>
              <a:t>FarmCPU</a:t>
            </a:r>
            <a:r>
              <a:rPr lang="en-US" sz="2400" dirty="0" smtClean="0"/>
              <a:t>, GLM, MLM, and MLMM in </a:t>
            </a:r>
            <a:r>
              <a:rPr lang="en-US" sz="2400" dirty="0" smtClean="0">
                <a:solidFill>
                  <a:srgbClr val="0D0D0D"/>
                </a:solidFill>
              </a:rPr>
              <a:t>GAPIT </a:t>
            </a:r>
            <a:r>
              <a:rPr lang="en-US" sz="2400" dirty="0">
                <a:solidFill>
                  <a:srgbClr val="0D0D0D"/>
                </a:solidFill>
              </a:rPr>
              <a:t>3 </a:t>
            </a:r>
            <a:r>
              <a:rPr lang="en-US" sz="2400" dirty="0" smtClean="0">
                <a:solidFill>
                  <a:srgbClr val="0D0D0D"/>
                </a:solidFill>
              </a:rPr>
              <a:t>(Huang &amp; Zheng 2018)</a:t>
            </a:r>
          </a:p>
          <a:p>
            <a:pPr marL="274320"/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GP: 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274320"/>
            <a:r>
              <a:rPr lang="en-US" sz="2400" dirty="0" err="1" smtClean="0">
                <a:solidFill>
                  <a:srgbClr val="0D0D0D"/>
                </a:solidFill>
              </a:rPr>
              <a:t>rr</a:t>
            </a:r>
            <a:r>
              <a:rPr lang="en-US" sz="2400" dirty="0" smtClean="0">
                <a:solidFill>
                  <a:srgbClr val="0D0D0D"/>
                </a:solidFill>
              </a:rPr>
              <a:t>-BLUP </a:t>
            </a:r>
            <a:r>
              <a:rPr lang="en-US" sz="2400" dirty="0" smtClean="0"/>
              <a:t>(</a:t>
            </a:r>
            <a:r>
              <a:rPr lang="en-US" sz="2400" dirty="0" err="1"/>
              <a:t>Endelman</a:t>
            </a:r>
            <a:r>
              <a:rPr lang="en-US" sz="2400" dirty="0"/>
              <a:t> 2011)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err="1" smtClean="0">
                <a:solidFill>
                  <a:srgbClr val="0D0D0D"/>
                </a:solidFill>
              </a:rPr>
              <a:t>gBLUP</a:t>
            </a:r>
            <a:r>
              <a:rPr lang="en-US" sz="2400" dirty="0" smtClean="0">
                <a:solidFill>
                  <a:srgbClr val="0D0D0D"/>
                </a:solidFill>
              </a:rPr>
              <a:t> and </a:t>
            </a:r>
            <a:r>
              <a:rPr lang="en-US" sz="2400" dirty="0" err="1" smtClean="0">
                <a:solidFill>
                  <a:srgbClr val="0D0D0D"/>
                </a:solidFill>
              </a:rPr>
              <a:t>cBLUP</a:t>
            </a:r>
            <a:r>
              <a:rPr lang="en-US" sz="2400" dirty="0" smtClean="0">
                <a:solidFill>
                  <a:srgbClr val="0D0D0D"/>
                </a:solidFill>
              </a:rPr>
              <a:t> in GAPIT 3 (</a:t>
            </a:r>
            <a:r>
              <a:rPr lang="en-US" sz="2400" dirty="0">
                <a:solidFill>
                  <a:srgbClr val="0D0D0D"/>
                </a:solidFill>
              </a:rPr>
              <a:t>Wang and Zhang, 2021) 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Bayes </a:t>
            </a:r>
            <a:r>
              <a:rPr lang="en-US" sz="2400" dirty="0">
                <a:solidFill>
                  <a:srgbClr val="0D0D0D"/>
                </a:solidFill>
              </a:rPr>
              <a:t>A (BA), Bayes B (BB), Bayes LASSO (BL), and </a:t>
            </a:r>
            <a:r>
              <a:rPr lang="en-US" sz="2400" dirty="0" smtClean="0">
                <a:solidFill>
                  <a:srgbClr val="0D0D0D"/>
                </a:solidFill>
              </a:rPr>
              <a:t>Bayes </a:t>
            </a:r>
            <a:r>
              <a:rPr lang="en-US" sz="2400" dirty="0">
                <a:solidFill>
                  <a:srgbClr val="0D0D0D"/>
                </a:solidFill>
              </a:rPr>
              <a:t>ridge regression (BRR) </a:t>
            </a:r>
            <a:r>
              <a:rPr lang="en-US" sz="2400" dirty="0" smtClean="0">
                <a:solidFill>
                  <a:srgbClr val="0D0D0D"/>
                </a:solidFill>
              </a:rPr>
              <a:t>	implemented </a:t>
            </a:r>
            <a:r>
              <a:rPr lang="en-US" sz="2400" dirty="0">
                <a:solidFill>
                  <a:srgbClr val="0D0D0D"/>
                </a:solidFill>
              </a:rPr>
              <a:t>in BGLR package (</a:t>
            </a:r>
            <a:r>
              <a:rPr lang="en-US" sz="2400" dirty="0" err="1">
                <a:solidFill>
                  <a:srgbClr val="0D0D0D"/>
                </a:solidFill>
              </a:rPr>
              <a:t>Legarra</a:t>
            </a:r>
            <a:r>
              <a:rPr lang="en-US" sz="2400" dirty="0">
                <a:solidFill>
                  <a:srgbClr val="0D0D0D"/>
                </a:solidFill>
              </a:rPr>
              <a:t> et al., </a:t>
            </a:r>
            <a:r>
              <a:rPr lang="en-US" sz="2400" dirty="0" smtClean="0">
                <a:solidFill>
                  <a:srgbClr val="0D0D0D"/>
                </a:solidFill>
              </a:rPr>
              <a:t>2011</a:t>
            </a:r>
            <a:r>
              <a:rPr lang="en-US" sz="2400" dirty="0">
                <a:solidFill>
                  <a:srgbClr val="0D0D0D"/>
                </a:solidFill>
              </a:rPr>
              <a:t>; </a:t>
            </a:r>
            <a:r>
              <a:rPr lang="en-US" sz="2400" dirty="0" err="1">
                <a:solidFill>
                  <a:srgbClr val="0D0D0D"/>
                </a:solidFill>
              </a:rPr>
              <a:t>Barili</a:t>
            </a:r>
            <a:r>
              <a:rPr lang="en-US" sz="2400" dirty="0">
                <a:solidFill>
                  <a:srgbClr val="0D0D0D"/>
                </a:solidFill>
              </a:rPr>
              <a:t> et al., 2018). </a:t>
            </a:r>
            <a:endParaRPr lang="en-US" sz="2400" dirty="0" smtClean="0">
              <a:solidFill>
                <a:srgbClr val="0D0D0D"/>
              </a:solidFill>
            </a:endParaRPr>
          </a:p>
          <a:p>
            <a:pPr marL="274320"/>
            <a:r>
              <a:rPr lang="en-US" sz="2400" dirty="0" smtClean="0">
                <a:solidFill>
                  <a:srgbClr val="0D0D0D"/>
                </a:solidFill>
              </a:rPr>
              <a:t>5-fold </a:t>
            </a:r>
            <a:r>
              <a:rPr lang="en-US" sz="2400" dirty="0">
                <a:solidFill>
                  <a:srgbClr val="0D0D0D"/>
                </a:solidFill>
              </a:rPr>
              <a:t>cross-validation sets </a:t>
            </a:r>
            <a:r>
              <a:rPr lang="en-US" sz="2400" dirty="0" smtClean="0">
                <a:solidFill>
                  <a:srgbClr val="0D0D0D"/>
                </a:solidFill>
              </a:rPr>
              <a:t>(</a:t>
            </a:r>
            <a:r>
              <a:rPr lang="en-US" sz="2400" dirty="0" smtClean="0"/>
              <a:t>training: testing = 4:1) </a:t>
            </a:r>
            <a:r>
              <a:rPr lang="en-US" sz="2400" dirty="0" smtClean="0">
                <a:solidFill>
                  <a:srgbClr val="0D0D0D"/>
                </a:solidFill>
              </a:rPr>
              <a:t>were used </a:t>
            </a:r>
            <a:r>
              <a:rPr lang="en-US" sz="2400" dirty="0">
                <a:solidFill>
                  <a:srgbClr val="0D0D0D"/>
                </a:solidFill>
              </a:rPr>
              <a:t>to estimate </a:t>
            </a:r>
            <a:r>
              <a:rPr lang="en-US" sz="2400" dirty="0" smtClean="0">
                <a:solidFill>
                  <a:srgbClr val="0D0D0D"/>
                </a:solidFill>
              </a:rPr>
              <a:t>	prediction </a:t>
            </a:r>
            <a:r>
              <a:rPr lang="en-US" sz="2400" dirty="0">
                <a:solidFill>
                  <a:srgbClr val="0D0D0D"/>
                </a:solidFill>
              </a:rPr>
              <a:t>accuracy, with </a:t>
            </a:r>
            <a:r>
              <a:rPr lang="en-US" sz="2400" dirty="0" err="1" smtClean="0">
                <a:solidFill>
                  <a:srgbClr val="0D0D0D"/>
                </a:solidFill>
              </a:rPr>
              <a:t>r-value</a:t>
            </a:r>
            <a:r>
              <a:rPr lang="en-US" sz="2400" dirty="0" smtClean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calculated over 100 </a:t>
            </a:r>
            <a:r>
              <a:rPr lang="en-US" sz="2400" dirty="0" smtClean="0">
                <a:solidFill>
                  <a:srgbClr val="0D0D0D"/>
                </a:solidFill>
              </a:rPr>
              <a:t>runs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1875"/>
            <a:ext cx="3277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Materials &amp; Methods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9136" y="620692"/>
            <a:ext cx="6772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Genome-wide Association Study </a:t>
            </a: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Genomic Prediction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566" y="1272158"/>
            <a:ext cx="1618358" cy="12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263" y="241768"/>
            <a:ext cx="353218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RESULTS</a:t>
            </a:r>
            <a:endParaRPr lang="en-US" sz="5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10" y="1418951"/>
            <a:ext cx="7845772" cy="3847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9632" y="5566126"/>
            <a:ext cx="7482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Distribution of RDI (relative disease index) of </a:t>
            </a:r>
            <a:r>
              <a:rPr lang="en-US" i="1" dirty="0"/>
              <a:t>Pythium </a:t>
            </a:r>
            <a:r>
              <a:rPr lang="en-US" i="1" dirty="0" err="1"/>
              <a:t>aphanidermatum</a:t>
            </a:r>
            <a:r>
              <a:rPr lang="en-US" i="1" dirty="0"/>
              <a:t> </a:t>
            </a:r>
            <a:r>
              <a:rPr lang="en-US" dirty="0"/>
              <a:t>Yuma isolate in 377 USDA spinach germplasm accessions.</a:t>
            </a:r>
          </a:p>
        </p:txBody>
      </p:sp>
    </p:spTree>
    <p:extLst>
      <p:ext uri="{BB962C8B-B14F-4D97-AF65-F5344CB8AC3E}">
        <p14:creationId xmlns:p14="http://schemas.microsoft.com/office/powerpoint/2010/main" val="315666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478" y="179762"/>
            <a:ext cx="980076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Result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52545" y="2664516"/>
            <a:ext cx="4663166" cy="320857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smtClean="0"/>
              <a:t>Population </a:t>
            </a:r>
            <a:r>
              <a:rPr lang="en-US" sz="2000" dirty="0"/>
              <a:t>genetic diversity analysis in the association panel consisted of </a:t>
            </a:r>
            <a:r>
              <a:rPr lang="en-US" sz="2000" dirty="0" smtClean="0"/>
              <a:t>377</a:t>
            </a:r>
            <a:r>
              <a:rPr lang="en-US" sz="2000" dirty="0" smtClean="0"/>
              <a:t> </a:t>
            </a:r>
            <a:r>
              <a:rPr lang="en-US" sz="2000" dirty="0"/>
              <a:t>USDA spinach germplasm accessions. 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(A) </a:t>
            </a:r>
            <a:r>
              <a:rPr lang="en-US" sz="2000" dirty="0" smtClean="0"/>
              <a:t>3D </a:t>
            </a:r>
            <a:r>
              <a:rPr lang="en-US" sz="2000" dirty="0"/>
              <a:t>graphical plot of the principal component analysis (PCA), </a:t>
            </a:r>
            <a:endParaRPr lang="en-US" sz="2000" dirty="0" smtClean="0"/>
          </a:p>
          <a:p>
            <a:pPr>
              <a:lnSpc>
                <a:spcPts val="2700"/>
              </a:lnSpc>
            </a:pPr>
            <a:r>
              <a:rPr lang="en-US" sz="2000" b="1" u="sng" dirty="0" smtClean="0">
                <a:solidFill>
                  <a:schemeClr val="accent2">
                    <a:lumMod val="50000"/>
                  </a:schemeClr>
                </a:solidFill>
              </a:rPr>
              <a:t>(B &amp; D) </a:t>
            </a:r>
            <a:r>
              <a:rPr lang="en-US" sz="2000" dirty="0" smtClean="0"/>
              <a:t>Phylogenetic </a:t>
            </a:r>
            <a:r>
              <a:rPr lang="en-US" sz="2000" dirty="0"/>
              <a:t>trees (</a:t>
            </a:r>
            <a:r>
              <a:rPr lang="en-US" sz="2000" dirty="0" smtClean="0"/>
              <a:t>B – unrooted and D - fan) </a:t>
            </a:r>
            <a:r>
              <a:rPr lang="en-US" sz="2000" dirty="0"/>
              <a:t>drawn by </a:t>
            </a:r>
            <a:r>
              <a:rPr lang="en-US" sz="2000" dirty="0" smtClean="0"/>
              <a:t>neighbor-joining </a:t>
            </a:r>
            <a:r>
              <a:rPr lang="en-US" sz="2000" dirty="0"/>
              <a:t>(NJ) method in </a:t>
            </a:r>
            <a:r>
              <a:rPr lang="en-US" sz="2000" dirty="0" smtClean="0"/>
              <a:t>three </a:t>
            </a:r>
            <a:r>
              <a:rPr lang="en-US" sz="2000" dirty="0"/>
              <a:t>sub-population, and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(C) </a:t>
            </a:r>
            <a:r>
              <a:rPr lang="en-US" sz="2000" dirty="0" err="1"/>
              <a:t>PCA.eigenValue</a:t>
            </a:r>
            <a:r>
              <a:rPr lang="en-US" sz="2000" dirty="0"/>
              <a:t> plot drawn by GAPIT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976" y="1749063"/>
            <a:ext cx="4790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Three subpopulations divided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457" y="1649633"/>
            <a:ext cx="6076950" cy="5010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6554" y="641427"/>
            <a:ext cx="9812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Genetic Diversity and Population Structure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2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88" y="256478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7230" y="625810"/>
            <a:ext cx="7437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GWAS for Pythium Tolerance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24" y="1767840"/>
            <a:ext cx="10666567" cy="3288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3192" y="5427122"/>
            <a:ext cx="10268103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of Manhattan plot (left) and QQ-plot (right) of GWAS for </a:t>
            </a:r>
            <a:r>
              <a:rPr lang="en-US" i="1" dirty="0"/>
              <a:t>Pythium </a:t>
            </a:r>
            <a:r>
              <a:rPr lang="en-US" i="1" dirty="0" err="1"/>
              <a:t>aphanidermatum</a:t>
            </a:r>
            <a:r>
              <a:rPr lang="en-US" i="1" dirty="0"/>
              <a:t> </a:t>
            </a:r>
            <a:r>
              <a:rPr lang="en-US" dirty="0"/>
              <a:t>Yuma isolate resistance based on </a:t>
            </a:r>
            <a:r>
              <a:rPr lang="en-US" dirty="0" smtClean="0"/>
              <a:t>BLINK </a:t>
            </a:r>
            <a:r>
              <a:rPr lang="en-US" dirty="0"/>
              <a:t>in </a:t>
            </a:r>
            <a:r>
              <a:rPr lang="en-US" dirty="0" smtClean="0"/>
              <a:t>GAPIT3. </a:t>
            </a:r>
            <a:r>
              <a:rPr lang="en-US" dirty="0"/>
              <a:t>For the Manhattan plot, the x-axis presents the spinach six chromosomes and the y-axis for the LOD (-log(P-value)) value. For the QQ-plot, the x-axis presents LOD (-log(P-value)) value and y-axis for expected LOD (-log(P-value)) value.</a:t>
            </a:r>
          </a:p>
        </p:txBody>
      </p:sp>
    </p:spTree>
    <p:extLst>
      <p:ext uri="{BB962C8B-B14F-4D97-AF65-F5344CB8AC3E}">
        <p14:creationId xmlns:p14="http://schemas.microsoft.com/office/powerpoint/2010/main" val="126916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12" y="1460094"/>
            <a:ext cx="9266243" cy="50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688" y="256478"/>
            <a:ext cx="955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8280" y="487310"/>
            <a:ext cx="5822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GWAS for Pythium Tolerance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2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259335"/>
              </p:ext>
            </p:extLst>
          </p:nvPr>
        </p:nvGraphicFramePr>
        <p:xfrm>
          <a:off x="1219197" y="1019505"/>
          <a:ext cx="9448802" cy="561512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76377">
                  <a:extLst>
                    <a:ext uri="{9D8B030D-6E8A-4147-A177-3AD203B41FA5}">
                      <a16:colId xmlns:a16="http://schemas.microsoft.com/office/drawing/2014/main" val="197794361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59217247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2688213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84840229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28613269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106113931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174087935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324638764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43480437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492598535"/>
                    </a:ext>
                  </a:extLst>
                </a:gridCol>
              </a:tblGrid>
              <a:tr h="309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Marker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Chr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Pos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smr_lod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glm_lod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mlm_lod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smr_Rsq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  <a:latin typeface="+mn-lt"/>
                        </a:rPr>
                        <a:t>glm_Rsq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mlm_R2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314696367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SOVchr4_12308564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12308564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0.08882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0.06745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04371134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SOVchr4_16871550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16871550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0.13603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0.12752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0.09392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57937872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SOVchr4_18747239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18747239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0.11507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0.08578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57370469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SOVchr4_35642311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35642311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0.15067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0.16651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0.10934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05333722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SOVchr4_40981648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40981648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0.13178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240124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SOVchr4_72026967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72026967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0.13406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0.10219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396295727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SOVchr4_76417156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76417156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0.12372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0.12482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760791045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SOVchr4_79000524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79000524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0.10524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0.08987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0.06747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90025694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SOVchr4_79429716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79429716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0.10754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0.09204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0.07697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10885787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SOVchr4_80780759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80780759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5.16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0.08604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83225667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SOVchr4_83654042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83654042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7.18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0.17773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0.16128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0.11442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32028741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SOVchr4_107735002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107735002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0.12583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0.08155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749767197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SOVchr4_115424995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115424995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4.76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0.13675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0.15177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0.10837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57117635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SOVchr4_116234085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116234085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7.86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7.05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0.20888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0.18646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0.13285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40164336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SOVchr4_128588245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128588245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6.05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3.06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0.15191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0.12626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0.10308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966324145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SOVchr4_142576938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142576938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3.06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7422685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SOVchr4_146311165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146311165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0.13253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0.14471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0.14255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5857093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SOVchr4_154666754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154666754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0.14091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0.12173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0.09093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147661607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SOVchr4_154725557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154725557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0.11317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0.08728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0.06672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4744972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SOVchr4_154820300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154820300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0.11092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0.0712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409885301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SOVchr4_165369092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165369092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0.14481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0.12417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0.09001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692021237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SOVchr4_167626850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167626850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6.62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0.16514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0.13724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0.09462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2856889823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SOVchr4_167708884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167708884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5.30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0.11567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0.08803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0.0667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84672397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SOVchr4_168197798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168197798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0.12691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0.12054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0.09164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52383529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SOVchr4_170976585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170976585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4.06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3.13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0.12457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0.11664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n-lt"/>
                        </a:rPr>
                        <a:t>0.10515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68" marR="8368" marT="8368" marB="0" anchor="b"/>
                </a:tc>
                <a:extLst>
                  <a:ext uri="{0D108BD9-81ED-4DB2-BD59-A6C34878D82A}">
                    <a16:rowId xmlns:a16="http://schemas.microsoft.com/office/drawing/2014/main" val="399389965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8678" y="25937"/>
            <a:ext cx="11887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SNP markers associated with Pythium tolerance in germination stage in USDA spinach germplasm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61068" y="4059936"/>
            <a:ext cx="558129" cy="24384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89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44" y="323385"/>
            <a:ext cx="2537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SUMMARY</a:t>
            </a: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101" y="625297"/>
            <a:ext cx="2707869" cy="20255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2925" y="1257300"/>
            <a:ext cx="8763000" cy="3352800"/>
          </a:xfrm>
          <a:prstGeom prst="rect">
            <a:avLst/>
          </a:prstGeom>
        </p:spPr>
        <p:txBody>
          <a:bodyPr>
            <a:noAutofit/>
          </a:bodyPr>
          <a:lstStyle>
            <a:lvl1pPr marL="228603" indent="-228603" algn="l" defTabSz="91441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14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20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26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32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7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3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8" indent="-228603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Pythium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tolerant spinach accessions at germination stage were identified.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GWAS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identified SNP markers associated with the resistance to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germination.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SNP markers associated with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Pythium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resistance could be useful in molecular breeding efforts upon validation in the future.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iwang1024\Desktop\USDA Pythium\Pictures all 7-16-21\IMG_3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101" y="3143250"/>
            <a:ext cx="2721769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111624" y="4516558"/>
            <a:ext cx="2841625" cy="2085700"/>
            <a:chOff x="11222138" y="19364949"/>
            <a:chExt cx="6593382" cy="5041992"/>
          </a:xfrm>
        </p:grpSpPr>
        <p:pic>
          <p:nvPicPr>
            <p:cNvPr id="8" name="Picture 3" descr="C:\Users\BoLiu\Desktop\Pythium sp pictures2\IMG_25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2138" y="19364949"/>
              <a:ext cx="6593382" cy="504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75"/>
            <p:cNvSpPr txBox="1">
              <a:spLocks noChangeArrowheads="1"/>
            </p:cNvSpPr>
            <p:nvPr/>
          </p:nvSpPr>
          <p:spPr bwMode="auto">
            <a:xfrm>
              <a:off x="11629849" y="19444593"/>
              <a:ext cx="1107637" cy="96723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3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2000" dirty="0" smtClean="0">
                  <a:solidFill>
                    <a:srgbClr val="FF0000"/>
                  </a:solidFill>
                  <a:latin typeface="Arial Black" panose="020B0A04020102020204" pitchFamily="34" charset="0"/>
                  <a:cs typeface="Arial" charset="0"/>
                </a:rPr>
                <a:t>R</a:t>
              </a:r>
              <a:endParaRPr lang="en-US" altLang="en-US" sz="1800" dirty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endParaRPr>
            </a:p>
          </p:txBody>
        </p:sp>
      </p:grpSp>
      <p:sp>
        <p:nvSpPr>
          <p:cNvPr id="10" name="TextBox 975"/>
          <p:cNvSpPr txBox="1">
            <a:spLocks noChangeArrowheads="1"/>
          </p:cNvSpPr>
          <p:nvPr/>
        </p:nvSpPr>
        <p:spPr bwMode="auto">
          <a:xfrm>
            <a:off x="6116140" y="4587604"/>
            <a:ext cx="477371" cy="40011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9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9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cs typeface="Arial" charset="0"/>
              </a:rPr>
              <a:t>S</a:t>
            </a:r>
            <a:endParaRPr lang="en-US" altLang="en-US" sz="2000" dirty="0">
              <a:solidFill>
                <a:srgbClr val="FF0000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2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4096" y="1714380"/>
            <a:ext cx="9262947" cy="29854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Evaluate and screen spinach germplasm for </a:t>
            </a:r>
            <a:r>
              <a:rPr lang="en-US" sz="2800" b="1" i="1" dirty="0"/>
              <a:t>Pythium</a:t>
            </a:r>
            <a:r>
              <a:rPr lang="en-US" sz="2800" b="1" dirty="0"/>
              <a:t> tolerance;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Conduct genome-wide association study to identify SNP markers associated with </a:t>
            </a:r>
            <a:r>
              <a:rPr lang="en-US" sz="2800" b="1" i="1" dirty="0"/>
              <a:t>Pythium</a:t>
            </a:r>
            <a:r>
              <a:rPr lang="en-US" sz="2800" b="1" dirty="0"/>
              <a:t> tolerance; and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Perform genomic prediction for </a:t>
            </a:r>
            <a:r>
              <a:rPr lang="en-US" sz="2800" b="1" i="1" dirty="0"/>
              <a:t>Pythium</a:t>
            </a:r>
            <a:r>
              <a:rPr lang="en-US" sz="2800" b="1" dirty="0"/>
              <a:t> tolerance in spinach.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633" y="430631"/>
            <a:ext cx="5820937" cy="1146356"/>
          </a:xfrm>
        </p:spPr>
        <p:txBody>
          <a:bodyPr>
            <a:normAutofit/>
          </a:bodyPr>
          <a:lstStyle/>
          <a:p>
            <a:pPr algn="ctr"/>
            <a:r>
              <a:rPr lang="en-GB" sz="5100" dirty="0">
                <a:solidFill>
                  <a:srgbClr val="002060"/>
                </a:solidFill>
                <a:latin typeface="Arial Black" panose="020B0A04020102020204" pitchFamily="34" charset="0"/>
              </a:rPr>
              <a:t>Objective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0" y="5286837"/>
            <a:ext cx="1674880" cy="125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986" y="5286837"/>
            <a:ext cx="1618358" cy="1210564"/>
          </a:xfrm>
          <a:prstGeom prst="rect">
            <a:avLst/>
          </a:prstGeom>
        </p:spPr>
      </p:pic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8864600" y="5286837"/>
            <a:ext cx="1674880" cy="1233362"/>
            <a:chOff x="22250400" y="21250057"/>
            <a:chExt cx="3886200" cy="2981542"/>
          </a:xfrm>
        </p:grpSpPr>
        <p:pic>
          <p:nvPicPr>
            <p:cNvPr id="9" name="Picture 3" descr="C:\Users\BoLiu\Desktop\Pythium sp pictures2\IMG_255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0400" y="21259801"/>
              <a:ext cx="3886200" cy="297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75"/>
            <p:cNvSpPr txBox="1">
              <a:spLocks noChangeArrowheads="1"/>
            </p:cNvSpPr>
            <p:nvPr/>
          </p:nvSpPr>
          <p:spPr bwMode="auto">
            <a:xfrm>
              <a:off x="22746512" y="21250057"/>
              <a:ext cx="1107637" cy="12717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15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131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11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9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800" dirty="0" smtClean="0">
                  <a:latin typeface="+mj-lt"/>
                  <a:cs typeface="Arial" charset="0"/>
                </a:rPr>
                <a:t>R</a:t>
              </a:r>
              <a:endParaRPr lang="en-US" altLang="en-US" sz="1800" dirty="0"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0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" y="377952"/>
            <a:ext cx="9521952" cy="623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45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9951" y="1463483"/>
            <a:ext cx="9269825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3657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Plant materials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2800" dirty="0" smtClean="0"/>
              <a:t>377 </a:t>
            </a:r>
            <a:r>
              <a:rPr lang="en-US" sz="2800" dirty="0"/>
              <a:t>spinach </a:t>
            </a:r>
            <a:r>
              <a:rPr lang="en-US" sz="2800" dirty="0" smtClean="0"/>
              <a:t>genotypes</a:t>
            </a:r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Experiment design</a:t>
            </a:r>
            <a:r>
              <a:rPr lang="en-US" sz="2800" dirty="0" smtClean="0"/>
              <a:t>: RCBD; 3-rep</a:t>
            </a:r>
          </a:p>
          <a:p>
            <a:pPr marL="365760" indent="-36576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Damping-off test: </a:t>
            </a:r>
          </a:p>
          <a:p>
            <a:pPr marL="914400" lvl="1" indent="-3657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/>
              <a:t>Seed </a:t>
            </a:r>
            <a:r>
              <a:rPr lang="en-US" sz="2800" dirty="0"/>
              <a:t>were planted in infested soil </a:t>
            </a:r>
            <a:r>
              <a:rPr lang="en-US" sz="2800" dirty="0" smtClean="0"/>
              <a:t>(</a:t>
            </a:r>
            <a:r>
              <a:rPr lang="en-US" sz="2800" dirty="0"/>
              <a:t>10 PDA plugs, 3 days old) + 20 </a:t>
            </a:r>
            <a:r>
              <a:rPr lang="en-US" sz="2800" dirty="0" smtClean="0"/>
              <a:t>seeds. </a:t>
            </a:r>
          </a:p>
          <a:p>
            <a:pPr marL="914400" lvl="1" indent="-3657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smtClean="0"/>
              <a:t>Infected </a:t>
            </a:r>
            <a:r>
              <a:rPr lang="en-US" sz="2800" dirty="0"/>
              <a:t>soils with Pythium inoculum using sand corn meal agar</a:t>
            </a:r>
          </a:p>
          <a:p>
            <a:pPr marL="914400" lvl="1" indent="-3657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20 seeds planted</a:t>
            </a:r>
          </a:p>
          <a:p>
            <a:pPr marL="914400" lvl="1" indent="-36576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Count germination rates at 9 to 11 </a:t>
            </a:r>
            <a:r>
              <a:rPr lang="en-US" sz="2800" dirty="0" smtClean="0"/>
              <a:t>days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79951" y="434899"/>
            <a:ext cx="63957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Materials and Methods</a:t>
            </a:r>
            <a:endParaRPr lang="en-US" sz="39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42950" y="326136"/>
            <a:ext cx="10313416" cy="117881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53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Inoculum preparation: </a:t>
            </a:r>
            <a:r>
              <a:rPr lang="en-US" altLang="en-US" sz="6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6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altLang="en-US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Mixing </a:t>
            </a:r>
            <a:r>
              <a:rPr lang="en-US" alt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inoculum with soil</a:t>
            </a:r>
            <a:endParaRPr lang="en-US" altLang="en-US" sz="5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Picture 3" descr="C:\Users\Weiwang1024\Documents\Documents\UNL laptop my doument\Arkansas work (10-13-2015)\Pictures of planting Pythium to USDA germpl 4-8-2021\IMG_3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109216"/>
            <a:ext cx="452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Weiwang1024\Documents\Documents\UNL laptop my doument\Arkansas work (10-13-2015)\Pictures of planting Pythium to USDA germpl 4-8-2021\IMG_3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118741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8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81025" y="228600"/>
            <a:ext cx="11477625" cy="1066800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USDA germplasm </a:t>
            </a:r>
            <a:r>
              <a:rPr lang="en-US" altLang="en-US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planting </a:t>
            </a:r>
            <a:r>
              <a:rPr lang="en-US" altLang="en-US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in </a:t>
            </a:r>
            <a:r>
              <a:rPr lang="en-US" altLang="en-US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Pythium infested soil</a:t>
            </a:r>
            <a:endParaRPr lang="en-US" altLang="en-US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C:\Users\Weiwang1024\Documents\Documents\UNL laptop my doument\Arkansas work (10-13-2015)\Pictures of planting Pythium to USDA germpl 4-8-2021\IMG_3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819274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Weiwang1024\Documents\Documents\UNL laptop my doument\Arkansas work (10-13-2015)\Pictures of planting Pythium to USDA germpl 4-8-2021\IMG_3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533650"/>
            <a:ext cx="528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3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19075" y="0"/>
            <a:ext cx="11410950" cy="1752600"/>
          </a:xfrm>
        </p:spPr>
        <p:txBody>
          <a:bodyPr/>
          <a:lstStyle/>
          <a:p>
            <a:pPr algn="ctr"/>
            <a:r>
              <a:rPr lang="en-US" altLang="en-US" sz="6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Screening of </a:t>
            </a:r>
            <a:r>
              <a:rPr lang="en-US" altLang="en-US" sz="60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Pythium </a:t>
            </a:r>
            <a:r>
              <a:rPr lang="en-US" altLang="en-US" sz="4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48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Count germination </a:t>
            </a:r>
            <a:r>
              <a:rPr lang="en-US" altLang="en-US" sz="4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rate)</a:t>
            </a:r>
            <a:endParaRPr lang="en-US" altLang="en-US" sz="40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531" name="Picture 2" descr="C:\Users\Weiwang1024\Desktop\USDA Pythium\Pictures all 7-16-21\IMG_3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1600200"/>
            <a:ext cx="37909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C:\Users\Weiwang1024\Desktop\USDA Pythium\Pictures all 7-16-21\IMG_3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362200"/>
            <a:ext cx="35782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4715669" y="6357938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9 days after planting</a:t>
            </a:r>
          </a:p>
        </p:txBody>
      </p:sp>
      <p:pic>
        <p:nvPicPr>
          <p:cNvPr id="6" name="Picture 2" descr="C:\Users\Weiwang1024\Desktop\USDA Pythium\Pictures all 7-16-21\IMG_3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2362200"/>
            <a:ext cx="3683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7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71525" y="0"/>
            <a:ext cx="11087100" cy="1752600"/>
          </a:xfrm>
        </p:spPr>
        <p:txBody>
          <a:bodyPr>
            <a:normAutofit/>
          </a:bodyPr>
          <a:lstStyle/>
          <a:p>
            <a:r>
              <a:rPr lang="en-US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USDA germplasm screening to </a:t>
            </a:r>
            <a:r>
              <a:rPr lang="en-US" altLang="en-US" sz="48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Pythium</a:t>
            </a:r>
          </a:p>
        </p:txBody>
      </p:sp>
      <p:pic>
        <p:nvPicPr>
          <p:cNvPr id="23555" name="Picture 2" descr="C:\Users\Weiwang1024\Desktop\USDA Pythium\Pictures all 7-16-21\IMG_31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230438"/>
            <a:ext cx="289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Weiwang1024\Desktop\USDA Pythium\Pictures all 7-16-21\IMG_3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0438"/>
            <a:ext cx="289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205038"/>
            <a:ext cx="29337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4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31" y="1811180"/>
            <a:ext cx="4638701" cy="38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9679" y="5832416"/>
            <a:ext cx="4216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SNP Distribution on Six Chromosomes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542" y="1708211"/>
            <a:ext cx="5311697" cy="4524315"/>
          </a:xfrm>
          <a:prstGeom prst="rect">
            <a:avLst/>
          </a:prstGeom>
          <a:solidFill>
            <a:srgbClr val="F3F3F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Sequencing:  </a:t>
            </a:r>
            <a:r>
              <a:rPr lang="en-US" sz="2300" b="1" dirty="0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using whole genome resequencing (WGR) by Illumina </a:t>
            </a:r>
            <a:r>
              <a:rPr lang="en-US" sz="2300" b="1" dirty="0" err="1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HiSeq</a:t>
            </a:r>
            <a:r>
              <a:rPr lang="en-US" sz="2300" b="1" dirty="0">
                <a:solidFill>
                  <a:srgbClr val="46200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platform at BGI.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SNP discovery: </a:t>
            </a:r>
            <a:r>
              <a:rPr lang="en-US" sz="2300" b="1" dirty="0">
                <a:solidFill>
                  <a:srgbClr val="462006"/>
                </a:solidFill>
              </a:rPr>
              <a:t>10Gb from WGR were obtained in each spinach line;  &gt;10 million SNPs have been found through WGR in spinach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SNP set:</a:t>
            </a:r>
            <a:r>
              <a:rPr lang="en-US" sz="2300" b="1" u="sng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300" b="1" dirty="0" smtClean="0">
                <a:solidFill>
                  <a:srgbClr val="462006"/>
                </a:solidFill>
              </a:rPr>
              <a:t>14,286 SNPs distributed on 6 chromosomes were used to perform GWAS after filtered and keeping </a:t>
            </a:r>
            <a:r>
              <a:rPr lang="en-US" sz="2300" b="1" dirty="0">
                <a:solidFill>
                  <a:srgbClr val="462006"/>
                </a:solidFill>
              </a:rPr>
              <a:t>MAF&gt;5</a:t>
            </a:r>
            <a:r>
              <a:rPr lang="en-US" sz="2300" b="1" dirty="0" smtClean="0">
                <a:solidFill>
                  <a:srgbClr val="462006"/>
                </a:solidFill>
              </a:rPr>
              <a:t>%, Missing </a:t>
            </a:r>
            <a:r>
              <a:rPr lang="en-US" sz="2300" b="1" dirty="0">
                <a:solidFill>
                  <a:srgbClr val="462006"/>
                </a:solidFill>
              </a:rPr>
              <a:t>&lt; 8</a:t>
            </a:r>
            <a:r>
              <a:rPr lang="en-US" sz="2300" b="1" dirty="0" smtClean="0">
                <a:solidFill>
                  <a:srgbClr val="462006"/>
                </a:solidFill>
              </a:rPr>
              <a:t>%, and Het </a:t>
            </a:r>
            <a:r>
              <a:rPr lang="en-US" sz="2300" b="1" dirty="0">
                <a:solidFill>
                  <a:srgbClr val="462006"/>
                </a:solidFill>
              </a:rPr>
              <a:t>&lt; 15</a:t>
            </a:r>
            <a:r>
              <a:rPr lang="en-US" sz="2300" b="1" dirty="0" smtClean="0">
                <a:solidFill>
                  <a:srgbClr val="462006"/>
                </a:solidFill>
              </a:rPr>
              <a:t>%</a:t>
            </a:r>
            <a:endParaRPr lang="en-US" sz="2300" b="1" dirty="0">
              <a:solidFill>
                <a:srgbClr val="4620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66" y="119542"/>
            <a:ext cx="36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Materials and Methods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7351" y="460359"/>
            <a:ext cx="3979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Genotyping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9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9740</TotalTime>
  <Words>844</Words>
  <Application>Microsoft Office PowerPoint</Application>
  <PresentationFormat>Widescreen</PresentationFormat>
  <Paragraphs>302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Times New Roman</vt:lpstr>
      <vt:lpstr>Office Theme</vt:lpstr>
      <vt:lpstr>PowerPoint Presentation</vt:lpstr>
      <vt:lpstr>Objective</vt:lpstr>
      <vt:lpstr>PowerPoint Presentation</vt:lpstr>
      <vt:lpstr>PowerPoint Presentation</vt:lpstr>
      <vt:lpstr>Inoculum preparation:  Mixing inoculum with soil</vt:lpstr>
      <vt:lpstr>USDA germplasm planting in Pythium infested soil</vt:lpstr>
      <vt:lpstr>Screening of Pythium  (Count germination rate)</vt:lpstr>
      <vt:lpstr>USDA germplasm screening to Pythium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Ainong Shi</dc:creator>
  <cp:lastModifiedBy>Ainong Shi</cp:lastModifiedBy>
  <cp:revision>528</cp:revision>
  <dcterms:created xsi:type="dcterms:W3CDTF">2015-03-24T17:15:37Z</dcterms:created>
  <dcterms:modified xsi:type="dcterms:W3CDTF">2023-07-11T03:22:55Z</dcterms:modified>
</cp:coreProperties>
</file>